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70" r:id="rId3"/>
    <p:sldId id="271" r:id="rId4"/>
    <p:sldId id="272" r:id="rId5"/>
    <p:sldId id="266" r:id="rId6"/>
    <p:sldId id="267" r:id="rId7"/>
    <p:sldId id="268" r:id="rId8"/>
    <p:sldId id="269" r:id="rId9"/>
  </p:sldIdLst>
  <p:sldSz cx="12192000" cy="6858000"/>
  <p:notesSz cx="6858000" cy="9144000"/>
  <p:embeddedFontLst>
    <p:embeddedFont>
      <p:font typeface="Montserrat SemiBold" panose="00000700000000000000" pitchFamily="2" charset="0"/>
      <p:bold r:id="rId11"/>
      <p:boldItalic r:id="rId12"/>
    </p:embeddedFont>
    <p:embeddedFont>
      <p:font typeface="Noto Sans" panose="020B0502040504020204"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hbj0zNPDoT2YQ/kuzTihMqe5L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B5F860-EF51-45DD-A394-80DC48EFAA97}">
  <a:tblStyle styleId="{91B5F860-EF51-45DD-A394-80DC48EFAA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3">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3">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3">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AED0EB0-68B9-4B61-95B1-C5D476C97462}" type="doc">
      <dgm:prSet loTypeId="urn:microsoft.com/office/officeart/2005/8/layout/process2" loCatId="process" qsTypeId="urn:microsoft.com/office/officeart/2005/8/quickstyle/simple1#3" qsCatId="simple" csTypeId="urn:microsoft.com/office/officeart/2005/8/colors/accent6_1#3" csCatId="accent6" phldr="1"/>
      <dgm:spPr/>
    </dgm:pt>
    <dgm:pt modelId="{2598AFF3-16D0-4DAA-9C3A-9AD3F5CB56BD}">
      <dgm:prSet phldrT="[Texto]" custT="1"/>
      <dgm:spPr>
        <a:ln>
          <a:solidFill>
            <a:srgbClr val="9A793E"/>
          </a:solidFill>
        </a:ln>
      </dgm:spPr>
      <dgm:t>
        <a:bodyPr/>
        <a:lstStyle/>
        <a:p>
          <a:r>
            <a:rPr lang="en-US" sz="1100" b="0" dirty="0">
              <a:solidFill>
                <a:schemeClr val="tx1"/>
              </a:solidFill>
              <a:latin typeface="Noto Sans" panose="020B0502040504020204" pitchFamily="34" charset="0"/>
              <a:ea typeface="Noto Sans" panose="020B0502040504020204" pitchFamily="34" charset="0"/>
              <a:cs typeface="Noto Sans" panose="020B0502040504020204" pitchFamily="34" charset="0"/>
            </a:rPr>
            <a:t>Constitución de </a:t>
          </a:r>
          <a:r>
            <a:rPr lang="en-US" sz="1100" b="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comités</a:t>
          </a:r>
          <a:r>
            <a:rPr lang="en-US" sz="1100" b="0" dirty="0">
              <a:solidFill>
                <a:schemeClr val="tx1"/>
              </a:solidFill>
              <a:latin typeface="Noto Sans" panose="020B0502040504020204" pitchFamily="34" charset="0"/>
              <a:ea typeface="Noto Sans" panose="020B0502040504020204" pitchFamily="34" charset="0"/>
              <a:cs typeface="Noto Sans" panose="020B0502040504020204" pitchFamily="34" charset="0"/>
            </a:rPr>
            <a:t> de CS</a:t>
          </a:r>
        </a:p>
      </dgm:t>
    </dgm:pt>
    <dgm:pt modelId="{88CA71F5-2322-434E-BB1F-BD778780A985}" type="parTrans" cxnId="{4415996E-6A48-4736-A9CD-48C900670005}">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5EA92F25-06FA-4625-8FED-044B8C21A99A}" type="sibTrans" cxnId="{4415996E-6A48-4736-A9CD-48C900670005}">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A793E"/>
        </a:solidFill>
        <a:ln>
          <a:solidFill>
            <a:srgbClr val="CC9900"/>
          </a:solidFill>
        </a:ln>
      </dgm:spPr>
      <dgm:t>
        <a:bodyPr rtlCol="0" anchor="ctr"/>
        <a:lstStyle/>
        <a:p>
          <a:pPr marR="0" algn="ctr" rtl="0">
            <a:lnSpc>
              <a:spcPct val="100000"/>
            </a:lnSpc>
            <a:spcBef>
              <a:spcPts val="0"/>
            </a:spcBef>
            <a:spcAft>
              <a:spcPts val="0"/>
            </a:spcAft>
            <a:buClr>
              <a:srgbClr val="000000"/>
            </a:buClr>
            <a:buFont typeface="Arial"/>
          </a:pPr>
          <a:endParaRPr lang="en-US" sz="1600" b="0" i="0" u="none" strike="noStrike" cap="none" dirty="0">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gm:t>
    </dgm:pt>
    <dgm:pt modelId="{6BD444F9-6CBE-443F-9736-E1E0FDE32A49}">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a:solidFill>
                <a:schemeClr val="tx1"/>
              </a:solidFill>
              <a:latin typeface="Noto Sans" panose="020B0502040504020204" pitchFamily="34" charset="0"/>
              <a:ea typeface="Noto Sans" panose="020B0502040504020204" pitchFamily="34" charset="0"/>
              <a:cs typeface="Noto Sans" panose="020B0502040504020204" pitchFamily="34" charset="0"/>
            </a:rPr>
            <a:t>Solicitud de información y estrategia de vigilancia</a:t>
          </a:r>
        </a:p>
      </dgm:t>
    </dgm:pt>
    <dgm:pt modelId="{EE245368-6A46-4AFA-9460-108E91584EF2}" type="parTrans" cxnId="{7B45208B-ED1A-425D-8586-8AACFA3F4AA3}">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85CAB2FE-853E-4FF5-8843-83D542363DAF}" type="sibTrans" cxnId="{7B45208B-ED1A-425D-8586-8AACFA3F4AA3}">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A793E"/>
        </a:solidFill>
        <a:ln>
          <a:solidFill>
            <a:srgbClr val="CC9900"/>
          </a:solidFill>
        </a:ln>
      </dgm:spPr>
      <dgm:t>
        <a:bodyPr rtlCol="0" anchor="ctr"/>
        <a:lstStyle/>
        <a:p>
          <a:pPr marR="0" algn="ctr" rtl="0">
            <a:lnSpc>
              <a:spcPct val="100000"/>
            </a:lnSpc>
            <a:spcBef>
              <a:spcPts val="0"/>
            </a:spcBef>
            <a:spcAft>
              <a:spcPts val="0"/>
            </a:spcAft>
            <a:buClr>
              <a:srgbClr val="000000"/>
            </a:buClr>
            <a:buFont typeface="Arial"/>
          </a:pPr>
          <a:endParaRPr lang="en-US" sz="1600" b="0" i="0" u="none" strike="noStrike" cap="none" dirty="0">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gm:t>
    </dgm:pt>
    <dgm:pt modelId="{E69AF8C8-8B69-45C6-A4DB-0F997EFB5F44}">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Recepción</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presentación</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y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seguimiento</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a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quejas</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y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denuncias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FC0966F6-09F3-4A66-9E04-F89592260FFB}" type="parTrans" cxnId="{1CBD44B7-C6C8-40EE-A4AC-68D9875F2614}">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44A34F2B-35A2-4C78-9D52-3B05B77F8FF5}" type="sibTrans" cxnId="{1CBD44B7-C6C8-40EE-A4AC-68D9875F2614}">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A793E"/>
        </a:solidFill>
        <a:ln>
          <a:solidFill>
            <a:srgbClr val="CC9900"/>
          </a:solidFill>
        </a:ln>
      </dgm:spPr>
      <dgm:t>
        <a:bodyPr rtlCol="0" anchor="ctr"/>
        <a:lstStyle/>
        <a:p>
          <a:pPr marR="0" algn="ctr" rtl="0">
            <a:lnSpc>
              <a:spcPct val="100000"/>
            </a:lnSpc>
            <a:spcBef>
              <a:spcPts val="0"/>
            </a:spcBef>
            <a:spcAft>
              <a:spcPts val="0"/>
            </a:spcAft>
            <a:buClr>
              <a:srgbClr val="000000"/>
            </a:buClr>
            <a:buFont typeface="Arial"/>
          </a:pPr>
          <a:endParaRPr lang="en-US" sz="1600" b="0" i="0" u="none" strike="noStrike"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gm:t>
    </dgm:pt>
    <dgm:pt modelId="{DF1D61EB-74D3-4C45-8D1E-A1FE80A7475D}">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a:solidFill>
                <a:schemeClr val="tx1"/>
              </a:solidFill>
              <a:latin typeface="Noto Sans" panose="020B0502040504020204" pitchFamily="34" charset="0"/>
              <a:ea typeface="Noto Sans" panose="020B0502040504020204" pitchFamily="34" charset="0"/>
              <a:cs typeface="Noto Sans" panose="020B0502040504020204" pitchFamily="34" charset="0"/>
            </a:rPr>
            <a:t>Reuniones e informes a usuarias de los CDM</a:t>
          </a:r>
        </a:p>
      </dgm:t>
    </dgm:pt>
    <dgm:pt modelId="{54A20B8F-D008-402F-8D3C-A0A06DD55C9C}" type="parTrans" cxnId="{14C56810-12A9-476D-B309-313649E477E9}">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CF790BD9-6AEA-4448-94DF-3F262C81332A}" type="sibTrans" cxnId="{14C56810-12A9-476D-B309-313649E477E9}">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604A63C7-5211-4029-8BED-384739B50DEE}" type="pres">
      <dgm:prSet presAssocID="{2AED0EB0-68B9-4B61-95B1-C5D476C97462}" presName="linearFlow" presStyleCnt="0">
        <dgm:presLayoutVars>
          <dgm:resizeHandles val="exact"/>
        </dgm:presLayoutVars>
      </dgm:prSet>
      <dgm:spPr/>
    </dgm:pt>
    <dgm:pt modelId="{66EEC8FB-9EDA-4E34-A774-92392BEAE666}" type="pres">
      <dgm:prSet presAssocID="{2598AFF3-16D0-4DAA-9C3A-9AD3F5CB56BD}" presName="node" presStyleLbl="node1" presStyleIdx="0" presStyleCnt="4" custScaleX="78541">
        <dgm:presLayoutVars>
          <dgm:bulletEnabled val="1"/>
        </dgm:presLayoutVars>
      </dgm:prSet>
      <dgm:spPr/>
    </dgm:pt>
    <dgm:pt modelId="{5A841875-BA9C-4CE3-9FC7-436AF0D148E3}" type="pres">
      <dgm:prSet presAssocID="{5EA92F25-06FA-4625-8FED-044B8C21A99A}" presName="sibTrans" presStyleLbl="sibTrans2D1" presStyleIdx="0" presStyleCnt="3"/>
      <dgm:spPr>
        <a:xfrm rot="5400000">
          <a:off x="1614596" y="482116"/>
          <a:ext cx="175337" cy="210404"/>
        </a:xfrm>
        <a:prstGeom prst="rightArrow">
          <a:avLst>
            <a:gd name="adj1" fmla="val 60000"/>
            <a:gd name="adj2" fmla="val 50000"/>
          </a:avLst>
        </a:prstGeom>
      </dgm:spPr>
    </dgm:pt>
    <dgm:pt modelId="{5410746C-1719-4F82-BDF9-B3B2B8CD7BB8}" type="pres">
      <dgm:prSet presAssocID="{5EA92F25-06FA-4625-8FED-044B8C21A99A}" presName="connectorText" presStyleLbl="sibTrans2D1" presStyleIdx="0" presStyleCnt="3"/>
      <dgm:spPr/>
    </dgm:pt>
    <dgm:pt modelId="{882A31B0-C1B1-4A80-92C8-EBC37E52A48C}" type="pres">
      <dgm:prSet presAssocID="{6BD444F9-6CBE-443F-9736-E1E0FDE32A49}" presName="node" presStyleLbl="node1" presStyleIdx="1" presStyleCnt="4" custScaleX="78541" custScaleY="138469">
        <dgm:presLayoutVars>
          <dgm:bulletEnabled val="1"/>
        </dgm:presLayoutVars>
      </dgm:prSet>
      <dgm:spPr/>
    </dgm:pt>
    <dgm:pt modelId="{26EF3F55-DD9F-4DAA-9A65-35BDE7FBF454}" type="pres">
      <dgm:prSet presAssocID="{85CAB2FE-853E-4FF5-8843-83D542363DAF}" presName="sibTrans" presStyleLbl="sibTrans2D1" presStyleIdx="1" presStyleCnt="3"/>
      <dgm:spPr>
        <a:xfrm rot="5400000">
          <a:off x="1614596" y="1363332"/>
          <a:ext cx="175337" cy="210404"/>
        </a:xfrm>
        <a:prstGeom prst="rightArrow">
          <a:avLst>
            <a:gd name="adj1" fmla="val 60000"/>
            <a:gd name="adj2" fmla="val 50000"/>
          </a:avLst>
        </a:prstGeom>
      </dgm:spPr>
    </dgm:pt>
    <dgm:pt modelId="{D40CD608-F46E-4FA3-B337-1AC333677ECC}" type="pres">
      <dgm:prSet presAssocID="{85CAB2FE-853E-4FF5-8843-83D542363DAF}" presName="connectorText" presStyleLbl="sibTrans2D1" presStyleIdx="1" presStyleCnt="3"/>
      <dgm:spPr/>
    </dgm:pt>
    <dgm:pt modelId="{195871C7-D7F0-4894-BAA1-3FAB2ECD732F}" type="pres">
      <dgm:prSet presAssocID="{E69AF8C8-8B69-45C6-A4DB-0F997EFB5F44}" presName="node" presStyleLbl="node1" presStyleIdx="2" presStyleCnt="4" custScaleX="80170" custScaleY="175380">
        <dgm:presLayoutVars>
          <dgm:bulletEnabled val="1"/>
        </dgm:presLayoutVars>
      </dgm:prSet>
      <dgm:spPr/>
    </dgm:pt>
    <dgm:pt modelId="{95B0F66E-BD5A-4485-9BA1-521E4A868245}" type="pres">
      <dgm:prSet presAssocID="{44A34F2B-35A2-4C78-9D52-3B05B77F8FF5}" presName="sibTrans" presStyleLbl="sibTrans2D1" presStyleIdx="2" presStyleCnt="3"/>
      <dgm:spPr>
        <a:xfrm rot="5400000">
          <a:off x="1614596" y="2417131"/>
          <a:ext cx="175337" cy="210404"/>
        </a:xfrm>
        <a:prstGeom prst="rightArrow">
          <a:avLst>
            <a:gd name="adj1" fmla="val 60000"/>
            <a:gd name="adj2" fmla="val 50000"/>
          </a:avLst>
        </a:prstGeom>
      </dgm:spPr>
    </dgm:pt>
    <dgm:pt modelId="{F9E6E634-5862-4931-8F96-F7DCBDE1C166}" type="pres">
      <dgm:prSet presAssocID="{44A34F2B-35A2-4C78-9D52-3B05B77F8FF5}" presName="connectorText" presStyleLbl="sibTrans2D1" presStyleIdx="2" presStyleCnt="3"/>
      <dgm:spPr/>
    </dgm:pt>
    <dgm:pt modelId="{F835D004-5A6D-46B5-AAC5-EBEC86B5F2D1}" type="pres">
      <dgm:prSet presAssocID="{DF1D61EB-74D3-4C45-8D1E-A1FE80A7475D}" presName="node" presStyleLbl="node1" presStyleIdx="3" presStyleCnt="4" custScaleX="78541" custScaleY="155490">
        <dgm:presLayoutVars>
          <dgm:bulletEnabled val="1"/>
        </dgm:presLayoutVars>
      </dgm:prSet>
      <dgm:spPr/>
    </dgm:pt>
  </dgm:ptLst>
  <dgm:cxnLst>
    <dgm:cxn modelId="{14C56810-12A9-476D-B309-313649E477E9}" srcId="{2AED0EB0-68B9-4B61-95B1-C5D476C97462}" destId="{DF1D61EB-74D3-4C45-8D1E-A1FE80A7475D}" srcOrd="3" destOrd="0" parTransId="{54A20B8F-D008-402F-8D3C-A0A06DD55C9C}" sibTransId="{CF790BD9-6AEA-4448-94DF-3F262C81332A}"/>
    <dgm:cxn modelId="{65EA3515-A3F5-493C-BA30-7B6F6EA906CB}" type="presOf" srcId="{85CAB2FE-853E-4FF5-8843-83D542363DAF}" destId="{26EF3F55-DD9F-4DAA-9A65-35BDE7FBF454}" srcOrd="0" destOrd="0" presId="urn:microsoft.com/office/officeart/2005/8/layout/process2"/>
    <dgm:cxn modelId="{73980B1A-398E-4A31-A9DE-4F7BC4384D5A}" type="presOf" srcId="{85CAB2FE-853E-4FF5-8843-83D542363DAF}" destId="{D40CD608-F46E-4FA3-B337-1AC333677ECC}" srcOrd="1" destOrd="0" presId="urn:microsoft.com/office/officeart/2005/8/layout/process2"/>
    <dgm:cxn modelId="{0520A52D-F301-45EB-9BD3-23AD465DB3CE}" type="presOf" srcId="{44A34F2B-35A2-4C78-9D52-3B05B77F8FF5}" destId="{95B0F66E-BD5A-4485-9BA1-521E4A868245}" srcOrd="0" destOrd="0" presId="urn:microsoft.com/office/officeart/2005/8/layout/process2"/>
    <dgm:cxn modelId="{D900B944-A85F-4B56-8A51-C0E6392291DB}" type="presOf" srcId="{E69AF8C8-8B69-45C6-A4DB-0F997EFB5F44}" destId="{195871C7-D7F0-4894-BAA1-3FAB2ECD732F}" srcOrd="0" destOrd="0" presId="urn:microsoft.com/office/officeart/2005/8/layout/process2"/>
    <dgm:cxn modelId="{72EE2367-005C-499F-8805-6937E20AC409}" type="presOf" srcId="{5EA92F25-06FA-4625-8FED-044B8C21A99A}" destId="{5410746C-1719-4F82-BDF9-B3B2B8CD7BB8}" srcOrd="1" destOrd="0" presId="urn:microsoft.com/office/officeart/2005/8/layout/process2"/>
    <dgm:cxn modelId="{4415996E-6A48-4736-A9CD-48C900670005}" srcId="{2AED0EB0-68B9-4B61-95B1-C5D476C97462}" destId="{2598AFF3-16D0-4DAA-9C3A-9AD3F5CB56BD}" srcOrd="0" destOrd="0" parTransId="{88CA71F5-2322-434E-BB1F-BD778780A985}" sibTransId="{5EA92F25-06FA-4625-8FED-044B8C21A99A}"/>
    <dgm:cxn modelId="{7B45208B-ED1A-425D-8586-8AACFA3F4AA3}" srcId="{2AED0EB0-68B9-4B61-95B1-C5D476C97462}" destId="{6BD444F9-6CBE-443F-9736-E1E0FDE32A49}" srcOrd="1" destOrd="0" parTransId="{EE245368-6A46-4AFA-9460-108E91584EF2}" sibTransId="{85CAB2FE-853E-4FF5-8843-83D542363DAF}"/>
    <dgm:cxn modelId="{4D60A596-FC20-45F8-B0A7-8123EB1285C2}" type="presOf" srcId="{6BD444F9-6CBE-443F-9736-E1E0FDE32A49}" destId="{882A31B0-C1B1-4A80-92C8-EBC37E52A48C}" srcOrd="0" destOrd="0" presId="urn:microsoft.com/office/officeart/2005/8/layout/process2"/>
    <dgm:cxn modelId="{63F3BFA9-4497-4A42-B8D3-5BDF894209A5}" type="presOf" srcId="{44A34F2B-35A2-4C78-9D52-3B05B77F8FF5}" destId="{F9E6E634-5862-4931-8F96-F7DCBDE1C166}" srcOrd="1" destOrd="0" presId="urn:microsoft.com/office/officeart/2005/8/layout/process2"/>
    <dgm:cxn modelId="{1CBD44B7-C6C8-40EE-A4AC-68D9875F2614}" srcId="{2AED0EB0-68B9-4B61-95B1-C5D476C97462}" destId="{E69AF8C8-8B69-45C6-A4DB-0F997EFB5F44}" srcOrd="2" destOrd="0" parTransId="{FC0966F6-09F3-4A66-9E04-F89592260FFB}" sibTransId="{44A34F2B-35A2-4C78-9D52-3B05B77F8FF5}"/>
    <dgm:cxn modelId="{2BEAD1B7-9649-4DFD-99D0-F77F88BF479E}" type="presOf" srcId="{5EA92F25-06FA-4625-8FED-044B8C21A99A}" destId="{5A841875-BA9C-4CE3-9FC7-436AF0D148E3}" srcOrd="0" destOrd="0" presId="urn:microsoft.com/office/officeart/2005/8/layout/process2"/>
    <dgm:cxn modelId="{6E216CBC-A2C9-4658-8DD5-3F0A95CD44B9}" type="presOf" srcId="{DF1D61EB-74D3-4C45-8D1E-A1FE80A7475D}" destId="{F835D004-5A6D-46B5-AAC5-EBEC86B5F2D1}" srcOrd="0" destOrd="0" presId="urn:microsoft.com/office/officeart/2005/8/layout/process2"/>
    <dgm:cxn modelId="{DB3D9ACB-F1D1-4CC1-BBD9-B538E2F8E7FC}" type="presOf" srcId="{2AED0EB0-68B9-4B61-95B1-C5D476C97462}" destId="{604A63C7-5211-4029-8BED-384739B50DEE}" srcOrd="0" destOrd="0" presId="urn:microsoft.com/office/officeart/2005/8/layout/process2"/>
    <dgm:cxn modelId="{96D38ED5-7A28-4DAE-85E1-2E4ADD8DE6D0}" type="presOf" srcId="{2598AFF3-16D0-4DAA-9C3A-9AD3F5CB56BD}" destId="{66EEC8FB-9EDA-4E34-A774-92392BEAE666}" srcOrd="0" destOrd="0" presId="urn:microsoft.com/office/officeart/2005/8/layout/process2"/>
    <dgm:cxn modelId="{1944D98E-7044-4311-8979-37CC651CC0C0}" type="presParOf" srcId="{604A63C7-5211-4029-8BED-384739B50DEE}" destId="{66EEC8FB-9EDA-4E34-A774-92392BEAE666}" srcOrd="0" destOrd="0" presId="urn:microsoft.com/office/officeart/2005/8/layout/process2"/>
    <dgm:cxn modelId="{B920A3C0-A458-4B5A-9831-7947AEDEEEE0}" type="presParOf" srcId="{604A63C7-5211-4029-8BED-384739B50DEE}" destId="{5A841875-BA9C-4CE3-9FC7-436AF0D148E3}" srcOrd="1" destOrd="0" presId="urn:microsoft.com/office/officeart/2005/8/layout/process2"/>
    <dgm:cxn modelId="{E537D785-465D-4E0C-B760-0B00931DAECC}" type="presParOf" srcId="{5A841875-BA9C-4CE3-9FC7-436AF0D148E3}" destId="{5410746C-1719-4F82-BDF9-B3B2B8CD7BB8}" srcOrd="0" destOrd="0" presId="urn:microsoft.com/office/officeart/2005/8/layout/process2"/>
    <dgm:cxn modelId="{FC6386EF-14E2-4BBD-AEE0-E16B1BEDD608}" type="presParOf" srcId="{604A63C7-5211-4029-8BED-384739B50DEE}" destId="{882A31B0-C1B1-4A80-92C8-EBC37E52A48C}" srcOrd="2" destOrd="0" presId="urn:microsoft.com/office/officeart/2005/8/layout/process2"/>
    <dgm:cxn modelId="{0772DBDB-0AFB-4E1E-9FB0-EC9194E7FDE3}" type="presParOf" srcId="{604A63C7-5211-4029-8BED-384739B50DEE}" destId="{26EF3F55-DD9F-4DAA-9A65-35BDE7FBF454}" srcOrd="3" destOrd="0" presId="urn:microsoft.com/office/officeart/2005/8/layout/process2"/>
    <dgm:cxn modelId="{0920DC4C-D4ED-412D-99FD-661B60C29FDF}" type="presParOf" srcId="{26EF3F55-DD9F-4DAA-9A65-35BDE7FBF454}" destId="{D40CD608-F46E-4FA3-B337-1AC333677ECC}" srcOrd="0" destOrd="0" presId="urn:microsoft.com/office/officeart/2005/8/layout/process2"/>
    <dgm:cxn modelId="{CBDC4652-FD12-4276-8ECA-F0016DD76E37}" type="presParOf" srcId="{604A63C7-5211-4029-8BED-384739B50DEE}" destId="{195871C7-D7F0-4894-BAA1-3FAB2ECD732F}" srcOrd="4" destOrd="0" presId="urn:microsoft.com/office/officeart/2005/8/layout/process2"/>
    <dgm:cxn modelId="{9244BF9E-037A-45FC-BEED-CDE686F9B7BB}" type="presParOf" srcId="{604A63C7-5211-4029-8BED-384739B50DEE}" destId="{95B0F66E-BD5A-4485-9BA1-521E4A868245}" srcOrd="5" destOrd="0" presId="urn:microsoft.com/office/officeart/2005/8/layout/process2"/>
    <dgm:cxn modelId="{0311E764-B206-4B3F-B810-9BAB815728BA}" type="presParOf" srcId="{95B0F66E-BD5A-4485-9BA1-521E4A868245}" destId="{F9E6E634-5862-4931-8F96-F7DCBDE1C166}" srcOrd="0" destOrd="0" presId="urn:microsoft.com/office/officeart/2005/8/layout/process2"/>
    <dgm:cxn modelId="{95AF64F1-249A-4350-8657-565EE30DCF5A}" type="presParOf" srcId="{604A63C7-5211-4029-8BED-384739B50DEE}" destId="{F835D004-5A6D-46B5-AAC5-EBEC86B5F2D1}"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D0EB0-68B9-4B61-95B1-C5D476C97462}" type="doc">
      <dgm:prSet loTypeId="urn:microsoft.com/office/officeart/2005/8/layout/process2" loCatId="process" qsTypeId="urn:microsoft.com/office/officeart/2005/8/quickstyle/simple1#3" qsCatId="simple" csTypeId="urn:microsoft.com/office/officeart/2005/8/colors/accent6_1#3" csCatId="accent6" phldr="1"/>
      <dgm:spPr/>
    </dgm:pt>
    <dgm:pt modelId="{2598AFF3-16D0-4DAA-9C3A-9AD3F5CB56BD}">
      <dgm:prSet phldrT="[Texto]" custT="1"/>
      <dgm:spPr>
        <a:ln>
          <a:solidFill>
            <a:srgbClr val="9A793E"/>
          </a:solidFill>
        </a:ln>
      </dgm:spPr>
      <dgm:t>
        <a:bodyPr/>
        <a:lstStyle/>
        <a:p>
          <a:r>
            <a:rPr lang="en-US" sz="1100" b="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Difusión</a:t>
          </a:r>
          <a:endParaRPr lang="en-US" sz="1100" b="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88CA71F5-2322-434E-BB1F-BD778780A985}" type="parTrans" cxnId="{4415996E-6A48-4736-A9CD-48C900670005}">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5EA92F25-06FA-4625-8FED-044B8C21A99A}" type="sibTrans" cxnId="{4415996E-6A48-4736-A9CD-48C900670005}">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A793E"/>
        </a:solidFill>
        <a:ln>
          <a:solidFill>
            <a:srgbClr val="CC9900"/>
          </a:solidFill>
        </a:ln>
      </dgm:spPr>
      <dgm:t>
        <a:bodyPr rtlCol="0" anchor="ctr"/>
        <a:lstStyle/>
        <a:p>
          <a:pPr marR="0" algn="ctr" rtl="0">
            <a:lnSpc>
              <a:spcPct val="100000"/>
            </a:lnSpc>
            <a:spcBef>
              <a:spcPts val="0"/>
            </a:spcBef>
            <a:spcAft>
              <a:spcPts val="0"/>
            </a:spcAft>
            <a:buClr>
              <a:srgbClr val="000000"/>
            </a:buClr>
            <a:buFont typeface="Arial"/>
          </a:pPr>
          <a:endParaRPr lang="en-US" sz="1600" b="0" i="0" u="none" strike="noStrike"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gm:t>
    </dgm:pt>
    <dgm:pt modelId="{6BD444F9-6CBE-443F-9736-E1E0FDE32A49}">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Constitución de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Comités</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de CS</a:t>
          </a:r>
        </a:p>
      </dgm:t>
    </dgm:pt>
    <dgm:pt modelId="{EE245368-6A46-4AFA-9460-108E91584EF2}" type="parTrans" cxnId="{7B45208B-ED1A-425D-8586-8AACFA3F4AA3}">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85CAB2FE-853E-4FF5-8843-83D542363DAF}" type="sibTrans" cxnId="{7B45208B-ED1A-425D-8586-8AACFA3F4AA3}">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A793E"/>
        </a:solidFill>
        <a:ln>
          <a:solidFill>
            <a:srgbClr val="CC9900"/>
          </a:solidFill>
        </a:ln>
      </dgm:spPr>
      <dgm:t>
        <a:bodyPr rtlCol="0" anchor="ctr"/>
        <a:lstStyle/>
        <a:p>
          <a:pPr marR="0" algn="ctr" rtl="0">
            <a:lnSpc>
              <a:spcPct val="100000"/>
            </a:lnSpc>
            <a:spcBef>
              <a:spcPts val="0"/>
            </a:spcBef>
            <a:spcAft>
              <a:spcPts val="0"/>
            </a:spcAft>
            <a:buClr>
              <a:srgbClr val="000000"/>
            </a:buClr>
            <a:buFont typeface="Arial"/>
          </a:pPr>
          <a:endParaRPr lang="en-US" sz="1600" b="0" i="0" u="none" strike="noStrike"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gm:t>
    </dgm:pt>
    <dgm:pt modelId="{E69AF8C8-8B69-45C6-A4DB-0F997EFB5F44}">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Capacitación</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y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Asesoría</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FC0966F6-09F3-4A66-9E04-F89592260FFB}" type="parTrans" cxnId="{1CBD44B7-C6C8-40EE-A4AC-68D9875F2614}">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44A34F2B-35A2-4C78-9D52-3B05B77F8FF5}" type="sibTrans" cxnId="{1CBD44B7-C6C8-40EE-A4AC-68D9875F2614}">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A793E"/>
        </a:solidFill>
        <a:ln>
          <a:solidFill>
            <a:srgbClr val="CC9900"/>
          </a:solidFill>
        </a:ln>
      </dgm:spPr>
      <dgm:t>
        <a:bodyPr rtlCol="0" anchor="ctr"/>
        <a:lstStyle/>
        <a:p>
          <a:pPr marR="0" algn="ctr" rtl="0">
            <a:lnSpc>
              <a:spcPct val="100000"/>
            </a:lnSpc>
            <a:spcBef>
              <a:spcPts val="0"/>
            </a:spcBef>
            <a:spcAft>
              <a:spcPts val="0"/>
            </a:spcAft>
            <a:buClr>
              <a:srgbClr val="000000"/>
            </a:buClr>
            <a:buFont typeface="Arial"/>
          </a:pPr>
          <a:endParaRPr lang="en-US" sz="1600" b="0" i="0" u="none" strike="noStrike"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gm:t>
    </dgm:pt>
    <dgm:pt modelId="{DF1D61EB-74D3-4C45-8D1E-A1FE80A7475D}">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Quejas</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y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denuncias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54A20B8F-D008-402F-8D3C-A0A06DD55C9C}" type="parTrans" cxnId="{14C56810-12A9-476D-B309-313649E477E9}">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CF790BD9-6AEA-4448-94DF-3F262C81332A}" type="sibTrans" cxnId="{14C56810-12A9-476D-B309-313649E477E9}">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BFE1916F-221A-4D83-9DBF-139C5FB0EB4C}">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Captación</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de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Informes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1DCA245A-1FFF-4248-8098-0BB0950CC4A5}" type="parTrans" cxnId="{B9D93D0C-5A96-4853-8F74-62645AA6452D}">
      <dgm:prSet/>
      <dgm:spPr/>
      <dgm:t>
        <a:bodyPr/>
        <a:lstStyle/>
        <a:p>
          <a:endParaRPr lang="es-MX">
            <a:latin typeface="Noto Sans" panose="020B0502040504020204" pitchFamily="34" charset="0"/>
            <a:ea typeface="Noto Sans" panose="020B0502040504020204" pitchFamily="34" charset="0"/>
            <a:cs typeface="Noto Sans" panose="020B0502040504020204" pitchFamily="34" charset="0"/>
          </a:endParaRPr>
        </a:p>
      </dgm:t>
    </dgm:pt>
    <dgm:pt modelId="{7996EA0A-3B2B-4950-AB0D-EDE37B8A2120}" type="sibTrans" cxnId="{B9D93D0C-5A96-4853-8F74-62645AA6452D}">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0" tIns="0" rIns="0" bIns="0" numCol="1" spcCol="1270" rtlCol="0" anchor="ctr" anchorCtr="0"/>
        <a:lstStyle/>
        <a:p>
          <a:pPr marL="0" marR="0" lvl="0" indent="0" algn="ctr" defTabSz="711200" rtl="0">
            <a:lnSpc>
              <a:spcPct val="100000"/>
            </a:lnSpc>
            <a:spcBef>
              <a:spcPts val="0"/>
            </a:spcBef>
            <a:spcAft>
              <a:spcPts val="0"/>
            </a:spcAft>
            <a:buClr>
              <a:srgbClr val="000000"/>
            </a:buClr>
            <a:buFont typeface="Arial"/>
            <a:buNone/>
          </a:pPr>
          <a:endParaRPr lang="es-MX" sz="1600" b="0" i="0" u="none" strike="noStrike" kern="1200" cap="none">
            <a:solidFill>
              <a:srgbClr val="FFFFFF"/>
            </a:solidFill>
            <a:latin typeface="Noto Sans" panose="020B0502040504020204" pitchFamily="34" charset="0"/>
            <a:ea typeface="Noto Sans" panose="020B0502040504020204" pitchFamily="34" charset="0"/>
            <a:cs typeface="Noto Sans" panose="020B0502040504020204" pitchFamily="34" charset="0"/>
          </a:endParaRPr>
        </a:p>
      </dgm:t>
    </dgm:pt>
    <dgm:pt modelId="{604A63C7-5211-4029-8BED-384739B50DEE}" type="pres">
      <dgm:prSet presAssocID="{2AED0EB0-68B9-4B61-95B1-C5D476C97462}" presName="linearFlow" presStyleCnt="0">
        <dgm:presLayoutVars>
          <dgm:resizeHandles val="exact"/>
        </dgm:presLayoutVars>
      </dgm:prSet>
      <dgm:spPr/>
    </dgm:pt>
    <dgm:pt modelId="{66EEC8FB-9EDA-4E34-A774-92392BEAE666}" type="pres">
      <dgm:prSet presAssocID="{2598AFF3-16D0-4DAA-9C3A-9AD3F5CB56BD}" presName="node" presStyleLbl="node1" presStyleIdx="0" presStyleCnt="5" custScaleX="78541">
        <dgm:presLayoutVars>
          <dgm:bulletEnabled val="1"/>
        </dgm:presLayoutVars>
      </dgm:prSet>
      <dgm:spPr/>
    </dgm:pt>
    <dgm:pt modelId="{5A841875-BA9C-4CE3-9FC7-436AF0D148E3}" type="pres">
      <dgm:prSet presAssocID="{5EA92F25-06FA-4625-8FED-044B8C21A99A}" presName="sibTrans" presStyleLbl="sibTrans2D1" presStyleIdx="0" presStyleCnt="4"/>
      <dgm:spPr>
        <a:xfrm rot="5400000">
          <a:off x="1614596" y="482116"/>
          <a:ext cx="175337" cy="210404"/>
        </a:xfrm>
        <a:prstGeom prst="rightArrow">
          <a:avLst>
            <a:gd name="adj1" fmla="val 60000"/>
            <a:gd name="adj2" fmla="val 50000"/>
          </a:avLst>
        </a:prstGeom>
      </dgm:spPr>
    </dgm:pt>
    <dgm:pt modelId="{5410746C-1719-4F82-BDF9-B3B2B8CD7BB8}" type="pres">
      <dgm:prSet presAssocID="{5EA92F25-06FA-4625-8FED-044B8C21A99A}" presName="connectorText" presStyleLbl="sibTrans2D1" presStyleIdx="0" presStyleCnt="4"/>
      <dgm:spPr/>
    </dgm:pt>
    <dgm:pt modelId="{882A31B0-C1B1-4A80-92C8-EBC37E52A48C}" type="pres">
      <dgm:prSet presAssocID="{6BD444F9-6CBE-443F-9736-E1E0FDE32A49}" presName="node" presStyleLbl="node1" presStyleIdx="1" presStyleCnt="5" custScaleX="78541" custScaleY="138469">
        <dgm:presLayoutVars>
          <dgm:bulletEnabled val="1"/>
        </dgm:presLayoutVars>
      </dgm:prSet>
      <dgm:spPr/>
    </dgm:pt>
    <dgm:pt modelId="{26EF3F55-DD9F-4DAA-9A65-35BDE7FBF454}" type="pres">
      <dgm:prSet presAssocID="{85CAB2FE-853E-4FF5-8843-83D542363DAF}" presName="sibTrans" presStyleLbl="sibTrans2D1" presStyleIdx="1" presStyleCnt="4"/>
      <dgm:spPr>
        <a:xfrm rot="5400000">
          <a:off x="1614596" y="1363332"/>
          <a:ext cx="175337" cy="210404"/>
        </a:xfrm>
        <a:prstGeom prst="rightArrow">
          <a:avLst>
            <a:gd name="adj1" fmla="val 60000"/>
            <a:gd name="adj2" fmla="val 50000"/>
          </a:avLst>
        </a:prstGeom>
      </dgm:spPr>
    </dgm:pt>
    <dgm:pt modelId="{D40CD608-F46E-4FA3-B337-1AC333677ECC}" type="pres">
      <dgm:prSet presAssocID="{85CAB2FE-853E-4FF5-8843-83D542363DAF}" presName="connectorText" presStyleLbl="sibTrans2D1" presStyleIdx="1" presStyleCnt="4"/>
      <dgm:spPr/>
    </dgm:pt>
    <dgm:pt modelId="{195871C7-D7F0-4894-BAA1-3FAB2ECD732F}" type="pres">
      <dgm:prSet presAssocID="{E69AF8C8-8B69-45C6-A4DB-0F997EFB5F44}" presName="node" presStyleLbl="node1" presStyleIdx="2" presStyleCnt="5" custScaleX="80170" custScaleY="175380">
        <dgm:presLayoutVars>
          <dgm:bulletEnabled val="1"/>
        </dgm:presLayoutVars>
      </dgm:prSet>
      <dgm:spPr/>
    </dgm:pt>
    <dgm:pt modelId="{95B0F66E-BD5A-4485-9BA1-521E4A868245}" type="pres">
      <dgm:prSet presAssocID="{44A34F2B-35A2-4C78-9D52-3B05B77F8FF5}" presName="sibTrans" presStyleLbl="sibTrans2D1" presStyleIdx="2" presStyleCnt="4"/>
      <dgm:spPr>
        <a:xfrm rot="5400000">
          <a:off x="1614596" y="2417131"/>
          <a:ext cx="175337" cy="210404"/>
        </a:xfrm>
        <a:prstGeom prst="rightArrow">
          <a:avLst>
            <a:gd name="adj1" fmla="val 60000"/>
            <a:gd name="adj2" fmla="val 50000"/>
          </a:avLst>
        </a:prstGeom>
      </dgm:spPr>
    </dgm:pt>
    <dgm:pt modelId="{F9E6E634-5862-4931-8F96-F7DCBDE1C166}" type="pres">
      <dgm:prSet presAssocID="{44A34F2B-35A2-4C78-9D52-3B05B77F8FF5}" presName="connectorText" presStyleLbl="sibTrans2D1" presStyleIdx="2" presStyleCnt="4"/>
      <dgm:spPr/>
    </dgm:pt>
    <dgm:pt modelId="{410A39F2-B7B9-4D79-BF93-FFCA58819156}" type="pres">
      <dgm:prSet presAssocID="{BFE1916F-221A-4D83-9DBF-139C5FB0EB4C}" presName="node" presStyleLbl="node1" presStyleIdx="3" presStyleCnt="5" custScaleX="79800">
        <dgm:presLayoutVars>
          <dgm:bulletEnabled val="1"/>
        </dgm:presLayoutVars>
      </dgm:prSet>
      <dgm:spPr/>
    </dgm:pt>
    <dgm:pt modelId="{B6C61EA8-3619-4642-9C93-5199CCA3C07E}" type="pres">
      <dgm:prSet presAssocID="{7996EA0A-3B2B-4950-AB0D-EDE37B8A2120}" presName="sibTrans" presStyleLbl="sibTrans2D1" presStyleIdx="3" presStyleCnt="4"/>
      <dgm:spPr>
        <a:xfrm rot="5400000">
          <a:off x="1629696" y="2581235"/>
          <a:ext cx="145138" cy="174166"/>
        </a:xfrm>
        <a:prstGeom prst="rightArrow">
          <a:avLst>
            <a:gd name="adj1" fmla="val 60000"/>
            <a:gd name="adj2" fmla="val 50000"/>
          </a:avLst>
        </a:prstGeom>
      </dgm:spPr>
    </dgm:pt>
    <dgm:pt modelId="{FA1C4862-D6E9-4335-B509-DE2DBB48DA49}" type="pres">
      <dgm:prSet presAssocID="{7996EA0A-3B2B-4950-AB0D-EDE37B8A2120}" presName="connectorText" presStyleLbl="sibTrans2D1" presStyleIdx="3" presStyleCnt="4"/>
      <dgm:spPr/>
    </dgm:pt>
    <dgm:pt modelId="{F835D004-5A6D-46B5-AAC5-EBEC86B5F2D1}" type="pres">
      <dgm:prSet presAssocID="{DF1D61EB-74D3-4C45-8D1E-A1FE80A7475D}" presName="node" presStyleLbl="node1" presStyleIdx="4" presStyleCnt="5" custScaleX="78541" custScaleY="155490">
        <dgm:presLayoutVars>
          <dgm:bulletEnabled val="1"/>
        </dgm:presLayoutVars>
      </dgm:prSet>
      <dgm:spPr/>
    </dgm:pt>
  </dgm:ptLst>
  <dgm:cxnLst>
    <dgm:cxn modelId="{B9D93D0C-5A96-4853-8F74-62645AA6452D}" srcId="{2AED0EB0-68B9-4B61-95B1-C5D476C97462}" destId="{BFE1916F-221A-4D83-9DBF-139C5FB0EB4C}" srcOrd="3" destOrd="0" parTransId="{1DCA245A-1FFF-4248-8098-0BB0950CC4A5}" sibTransId="{7996EA0A-3B2B-4950-AB0D-EDE37B8A2120}"/>
    <dgm:cxn modelId="{14C56810-12A9-476D-B309-313649E477E9}" srcId="{2AED0EB0-68B9-4B61-95B1-C5D476C97462}" destId="{DF1D61EB-74D3-4C45-8D1E-A1FE80A7475D}" srcOrd="4" destOrd="0" parTransId="{54A20B8F-D008-402F-8D3C-A0A06DD55C9C}" sibTransId="{CF790BD9-6AEA-4448-94DF-3F262C81332A}"/>
    <dgm:cxn modelId="{65EA3515-A3F5-493C-BA30-7B6F6EA906CB}" type="presOf" srcId="{85CAB2FE-853E-4FF5-8843-83D542363DAF}" destId="{26EF3F55-DD9F-4DAA-9A65-35BDE7FBF454}" srcOrd="0" destOrd="0" presId="urn:microsoft.com/office/officeart/2005/8/layout/process2"/>
    <dgm:cxn modelId="{73980B1A-398E-4A31-A9DE-4F7BC4384D5A}" type="presOf" srcId="{85CAB2FE-853E-4FF5-8843-83D542363DAF}" destId="{D40CD608-F46E-4FA3-B337-1AC333677ECC}" srcOrd="1" destOrd="0" presId="urn:microsoft.com/office/officeart/2005/8/layout/process2"/>
    <dgm:cxn modelId="{0520A52D-F301-45EB-9BD3-23AD465DB3CE}" type="presOf" srcId="{44A34F2B-35A2-4C78-9D52-3B05B77F8FF5}" destId="{95B0F66E-BD5A-4485-9BA1-521E4A868245}" srcOrd="0" destOrd="0" presId="urn:microsoft.com/office/officeart/2005/8/layout/process2"/>
    <dgm:cxn modelId="{8A95DF39-6736-4FBF-9EDD-B0223FBF84AE}" type="presOf" srcId="{BFE1916F-221A-4D83-9DBF-139C5FB0EB4C}" destId="{410A39F2-B7B9-4D79-BF93-FFCA58819156}" srcOrd="0" destOrd="0" presId="urn:microsoft.com/office/officeart/2005/8/layout/process2"/>
    <dgm:cxn modelId="{D900B944-A85F-4B56-8A51-C0E6392291DB}" type="presOf" srcId="{E69AF8C8-8B69-45C6-A4DB-0F997EFB5F44}" destId="{195871C7-D7F0-4894-BAA1-3FAB2ECD732F}" srcOrd="0" destOrd="0" presId="urn:microsoft.com/office/officeart/2005/8/layout/process2"/>
    <dgm:cxn modelId="{72EE2367-005C-499F-8805-6937E20AC409}" type="presOf" srcId="{5EA92F25-06FA-4625-8FED-044B8C21A99A}" destId="{5410746C-1719-4F82-BDF9-B3B2B8CD7BB8}" srcOrd="1" destOrd="0" presId="urn:microsoft.com/office/officeart/2005/8/layout/process2"/>
    <dgm:cxn modelId="{A659A769-04B7-45F5-B6D7-45FA0AFF8365}" type="presOf" srcId="{7996EA0A-3B2B-4950-AB0D-EDE37B8A2120}" destId="{B6C61EA8-3619-4642-9C93-5199CCA3C07E}" srcOrd="0" destOrd="0" presId="urn:microsoft.com/office/officeart/2005/8/layout/process2"/>
    <dgm:cxn modelId="{07D82F6E-9066-4991-B164-66C16E34C8E1}" type="presOf" srcId="{7996EA0A-3B2B-4950-AB0D-EDE37B8A2120}" destId="{FA1C4862-D6E9-4335-B509-DE2DBB48DA49}" srcOrd="1" destOrd="0" presId="urn:microsoft.com/office/officeart/2005/8/layout/process2"/>
    <dgm:cxn modelId="{4415996E-6A48-4736-A9CD-48C900670005}" srcId="{2AED0EB0-68B9-4B61-95B1-C5D476C97462}" destId="{2598AFF3-16D0-4DAA-9C3A-9AD3F5CB56BD}" srcOrd="0" destOrd="0" parTransId="{88CA71F5-2322-434E-BB1F-BD778780A985}" sibTransId="{5EA92F25-06FA-4625-8FED-044B8C21A99A}"/>
    <dgm:cxn modelId="{7B45208B-ED1A-425D-8586-8AACFA3F4AA3}" srcId="{2AED0EB0-68B9-4B61-95B1-C5D476C97462}" destId="{6BD444F9-6CBE-443F-9736-E1E0FDE32A49}" srcOrd="1" destOrd="0" parTransId="{EE245368-6A46-4AFA-9460-108E91584EF2}" sibTransId="{85CAB2FE-853E-4FF5-8843-83D542363DAF}"/>
    <dgm:cxn modelId="{4D60A596-FC20-45F8-B0A7-8123EB1285C2}" type="presOf" srcId="{6BD444F9-6CBE-443F-9736-E1E0FDE32A49}" destId="{882A31B0-C1B1-4A80-92C8-EBC37E52A48C}" srcOrd="0" destOrd="0" presId="urn:microsoft.com/office/officeart/2005/8/layout/process2"/>
    <dgm:cxn modelId="{63F3BFA9-4497-4A42-B8D3-5BDF894209A5}" type="presOf" srcId="{44A34F2B-35A2-4C78-9D52-3B05B77F8FF5}" destId="{F9E6E634-5862-4931-8F96-F7DCBDE1C166}" srcOrd="1" destOrd="0" presId="urn:microsoft.com/office/officeart/2005/8/layout/process2"/>
    <dgm:cxn modelId="{1CBD44B7-C6C8-40EE-A4AC-68D9875F2614}" srcId="{2AED0EB0-68B9-4B61-95B1-C5D476C97462}" destId="{E69AF8C8-8B69-45C6-A4DB-0F997EFB5F44}" srcOrd="2" destOrd="0" parTransId="{FC0966F6-09F3-4A66-9E04-F89592260FFB}" sibTransId="{44A34F2B-35A2-4C78-9D52-3B05B77F8FF5}"/>
    <dgm:cxn modelId="{2BEAD1B7-9649-4DFD-99D0-F77F88BF479E}" type="presOf" srcId="{5EA92F25-06FA-4625-8FED-044B8C21A99A}" destId="{5A841875-BA9C-4CE3-9FC7-436AF0D148E3}" srcOrd="0" destOrd="0" presId="urn:microsoft.com/office/officeart/2005/8/layout/process2"/>
    <dgm:cxn modelId="{6E216CBC-A2C9-4658-8DD5-3F0A95CD44B9}" type="presOf" srcId="{DF1D61EB-74D3-4C45-8D1E-A1FE80A7475D}" destId="{F835D004-5A6D-46B5-AAC5-EBEC86B5F2D1}" srcOrd="0" destOrd="0" presId="urn:microsoft.com/office/officeart/2005/8/layout/process2"/>
    <dgm:cxn modelId="{DB3D9ACB-F1D1-4CC1-BBD9-B538E2F8E7FC}" type="presOf" srcId="{2AED0EB0-68B9-4B61-95B1-C5D476C97462}" destId="{604A63C7-5211-4029-8BED-384739B50DEE}" srcOrd="0" destOrd="0" presId="urn:microsoft.com/office/officeart/2005/8/layout/process2"/>
    <dgm:cxn modelId="{96D38ED5-7A28-4DAE-85E1-2E4ADD8DE6D0}" type="presOf" srcId="{2598AFF3-16D0-4DAA-9C3A-9AD3F5CB56BD}" destId="{66EEC8FB-9EDA-4E34-A774-92392BEAE666}" srcOrd="0" destOrd="0" presId="urn:microsoft.com/office/officeart/2005/8/layout/process2"/>
    <dgm:cxn modelId="{1944D98E-7044-4311-8979-37CC651CC0C0}" type="presParOf" srcId="{604A63C7-5211-4029-8BED-384739B50DEE}" destId="{66EEC8FB-9EDA-4E34-A774-92392BEAE666}" srcOrd="0" destOrd="0" presId="urn:microsoft.com/office/officeart/2005/8/layout/process2"/>
    <dgm:cxn modelId="{B920A3C0-A458-4B5A-9831-7947AEDEEEE0}" type="presParOf" srcId="{604A63C7-5211-4029-8BED-384739B50DEE}" destId="{5A841875-BA9C-4CE3-9FC7-436AF0D148E3}" srcOrd="1" destOrd="0" presId="urn:microsoft.com/office/officeart/2005/8/layout/process2"/>
    <dgm:cxn modelId="{E537D785-465D-4E0C-B760-0B00931DAECC}" type="presParOf" srcId="{5A841875-BA9C-4CE3-9FC7-436AF0D148E3}" destId="{5410746C-1719-4F82-BDF9-B3B2B8CD7BB8}" srcOrd="0" destOrd="0" presId="urn:microsoft.com/office/officeart/2005/8/layout/process2"/>
    <dgm:cxn modelId="{FC6386EF-14E2-4BBD-AEE0-E16B1BEDD608}" type="presParOf" srcId="{604A63C7-5211-4029-8BED-384739B50DEE}" destId="{882A31B0-C1B1-4A80-92C8-EBC37E52A48C}" srcOrd="2" destOrd="0" presId="urn:microsoft.com/office/officeart/2005/8/layout/process2"/>
    <dgm:cxn modelId="{0772DBDB-0AFB-4E1E-9FB0-EC9194E7FDE3}" type="presParOf" srcId="{604A63C7-5211-4029-8BED-384739B50DEE}" destId="{26EF3F55-DD9F-4DAA-9A65-35BDE7FBF454}" srcOrd="3" destOrd="0" presId="urn:microsoft.com/office/officeart/2005/8/layout/process2"/>
    <dgm:cxn modelId="{0920DC4C-D4ED-412D-99FD-661B60C29FDF}" type="presParOf" srcId="{26EF3F55-DD9F-4DAA-9A65-35BDE7FBF454}" destId="{D40CD608-F46E-4FA3-B337-1AC333677ECC}" srcOrd="0" destOrd="0" presId="urn:microsoft.com/office/officeart/2005/8/layout/process2"/>
    <dgm:cxn modelId="{CBDC4652-FD12-4276-8ECA-F0016DD76E37}" type="presParOf" srcId="{604A63C7-5211-4029-8BED-384739B50DEE}" destId="{195871C7-D7F0-4894-BAA1-3FAB2ECD732F}" srcOrd="4" destOrd="0" presId="urn:microsoft.com/office/officeart/2005/8/layout/process2"/>
    <dgm:cxn modelId="{9244BF9E-037A-45FC-BEED-CDE686F9B7BB}" type="presParOf" srcId="{604A63C7-5211-4029-8BED-384739B50DEE}" destId="{95B0F66E-BD5A-4485-9BA1-521E4A868245}" srcOrd="5" destOrd="0" presId="urn:microsoft.com/office/officeart/2005/8/layout/process2"/>
    <dgm:cxn modelId="{0311E764-B206-4B3F-B810-9BAB815728BA}" type="presParOf" srcId="{95B0F66E-BD5A-4485-9BA1-521E4A868245}" destId="{F9E6E634-5862-4931-8F96-F7DCBDE1C166}" srcOrd="0" destOrd="0" presId="urn:microsoft.com/office/officeart/2005/8/layout/process2"/>
    <dgm:cxn modelId="{E8AE21D2-4673-427A-8C28-816F08ED32F0}" type="presParOf" srcId="{604A63C7-5211-4029-8BED-384739B50DEE}" destId="{410A39F2-B7B9-4D79-BF93-FFCA58819156}" srcOrd="6" destOrd="0" presId="urn:microsoft.com/office/officeart/2005/8/layout/process2"/>
    <dgm:cxn modelId="{1003C18D-E633-4ECA-880D-C12F98718657}" type="presParOf" srcId="{604A63C7-5211-4029-8BED-384739B50DEE}" destId="{B6C61EA8-3619-4642-9C93-5199CCA3C07E}" srcOrd="7" destOrd="0" presId="urn:microsoft.com/office/officeart/2005/8/layout/process2"/>
    <dgm:cxn modelId="{85DEDA16-3308-440E-966D-28FB90C55DF7}" type="presParOf" srcId="{B6C61EA8-3619-4642-9C93-5199CCA3C07E}" destId="{FA1C4862-D6E9-4335-B509-DE2DBB48DA49}" srcOrd="0" destOrd="0" presId="urn:microsoft.com/office/officeart/2005/8/layout/process2"/>
    <dgm:cxn modelId="{95AF64F1-249A-4350-8657-565EE30DCF5A}" type="presParOf" srcId="{604A63C7-5211-4029-8BED-384739B50DEE}" destId="{F835D004-5A6D-46B5-AAC5-EBEC86B5F2D1}" srcOrd="8"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ED0EB0-68B9-4B61-95B1-C5D476C97462}" type="doc">
      <dgm:prSet loTypeId="urn:microsoft.com/office/officeart/2005/8/layout/process2" loCatId="process" qsTypeId="urn:microsoft.com/office/officeart/2005/8/quickstyle/simple1#3" qsCatId="simple" csTypeId="urn:microsoft.com/office/officeart/2005/8/colors/accent6_1#3" csCatId="accent6" phldr="1"/>
      <dgm:spPr/>
    </dgm:pt>
    <dgm:pt modelId="{2598AFF3-16D0-4DAA-9C3A-9AD3F5CB56BD}">
      <dgm:prSet phldrT="[Texto]" custT="1"/>
      <dgm:spPr>
        <a:ln>
          <a:solidFill>
            <a:srgbClr val="9A793E"/>
          </a:solidFill>
        </a:ln>
      </dgm:spPr>
      <dgm:t>
        <a:bodyPr/>
        <a:lstStyle/>
        <a:p>
          <a:r>
            <a:rPr lang="en-US" sz="1100" b="0" dirty="0">
              <a:solidFill>
                <a:schemeClr val="tx1"/>
              </a:solidFill>
              <a:latin typeface="Noto Sans" panose="020B0502040504020204" pitchFamily="34" charset="0"/>
              <a:ea typeface="Noto Sans" panose="020B0502040504020204" pitchFamily="34" charset="0"/>
              <a:cs typeface="Noto Sans" panose="020B0502040504020204" pitchFamily="34" charset="0"/>
            </a:rPr>
            <a:t>SICS</a:t>
          </a:r>
        </a:p>
      </dgm:t>
    </dgm:pt>
    <dgm:pt modelId="{88CA71F5-2322-434E-BB1F-BD778780A985}" type="parTrans" cxnId="{4415996E-6A48-4736-A9CD-48C900670005}">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5EA92F25-06FA-4625-8FED-044B8C21A99A}" type="sibTrans" cxnId="{4415996E-6A48-4736-A9CD-48C900670005}">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A793E"/>
        </a:solidFill>
        <a:ln>
          <a:solidFill>
            <a:srgbClr val="CC9900"/>
          </a:solidFill>
        </a:ln>
      </dgm:spPr>
      <dgm:t>
        <a:bodyPr rtlCol="0" anchor="ctr"/>
        <a:lstStyle/>
        <a:p>
          <a:pPr marR="0" algn="ctr" rtl="0">
            <a:lnSpc>
              <a:spcPct val="100000"/>
            </a:lnSpc>
            <a:spcBef>
              <a:spcPts val="0"/>
            </a:spcBef>
            <a:spcAft>
              <a:spcPts val="0"/>
            </a:spcAft>
            <a:buClr>
              <a:srgbClr val="000000"/>
            </a:buClr>
            <a:buFont typeface="Arial"/>
          </a:pPr>
          <a:endParaRPr lang="en-US" sz="1600" b="0" i="0" u="none" strike="noStrike"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gm:t>
    </dgm:pt>
    <dgm:pt modelId="{6BD444F9-6CBE-443F-9736-E1E0FDE32A49}">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Usuarias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EE245368-6A46-4AFA-9460-108E91584EF2}" type="parTrans" cxnId="{7B45208B-ED1A-425D-8586-8AACFA3F4AA3}">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85CAB2FE-853E-4FF5-8843-83D542363DAF}" type="sibTrans" cxnId="{7B45208B-ED1A-425D-8586-8AACFA3F4AA3}">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A793E"/>
        </a:solidFill>
        <a:ln>
          <a:solidFill>
            <a:srgbClr val="CC9900"/>
          </a:solidFill>
        </a:ln>
      </dgm:spPr>
      <dgm:t>
        <a:bodyPr rtlCol="0" anchor="ctr"/>
        <a:lstStyle/>
        <a:p>
          <a:pPr marR="0" algn="ctr" rtl="0">
            <a:lnSpc>
              <a:spcPct val="100000"/>
            </a:lnSpc>
            <a:spcBef>
              <a:spcPts val="0"/>
            </a:spcBef>
            <a:spcAft>
              <a:spcPts val="0"/>
            </a:spcAft>
            <a:buClr>
              <a:srgbClr val="000000"/>
            </a:buClr>
            <a:buFont typeface="Arial"/>
          </a:pPr>
          <a:endParaRPr lang="en-US" sz="1600" b="0" i="0" u="none" strike="noStrike"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gm:t>
    </dgm:pt>
    <dgm:pt modelId="{E69AF8C8-8B69-45C6-A4DB-0F997EFB5F44}">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Módulos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FC0966F6-09F3-4A66-9E04-F89592260FFB}" type="parTrans" cxnId="{1CBD44B7-C6C8-40EE-A4AC-68D9875F2614}">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44A34F2B-35A2-4C78-9D52-3B05B77F8FF5}" type="sibTrans" cxnId="{1CBD44B7-C6C8-40EE-A4AC-68D9875F2614}">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9A793E"/>
        </a:solidFill>
        <a:ln>
          <a:solidFill>
            <a:srgbClr val="CC9900"/>
          </a:solidFill>
        </a:ln>
      </dgm:spPr>
      <dgm:t>
        <a:bodyPr rtlCol="0" anchor="ctr"/>
        <a:lstStyle/>
        <a:p>
          <a:pPr marR="0" algn="ctr" rtl="0">
            <a:lnSpc>
              <a:spcPct val="100000"/>
            </a:lnSpc>
            <a:spcBef>
              <a:spcPts val="0"/>
            </a:spcBef>
            <a:spcAft>
              <a:spcPts val="0"/>
            </a:spcAft>
            <a:buClr>
              <a:srgbClr val="000000"/>
            </a:buClr>
            <a:buFont typeface="Arial"/>
          </a:pPr>
          <a:endParaRPr lang="en-US" sz="1600" b="0" i="0" u="none" strike="noStrike"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gm:t>
    </dgm:pt>
    <dgm:pt modelId="{DF1D61EB-74D3-4C45-8D1E-A1FE80A7475D}">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Resultados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54A20B8F-D008-402F-8D3C-A0A06DD55C9C}" type="parTrans" cxnId="{14C56810-12A9-476D-B309-313649E477E9}">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CF790BD9-6AEA-4448-94DF-3F262C81332A}" type="sibTrans" cxnId="{14C56810-12A9-476D-B309-313649E477E9}">
      <dgm:prSet/>
      <dgm:spPr/>
      <dgm:t>
        <a:bodyPr/>
        <a:lstStyle/>
        <a:p>
          <a:endParaRPr lang="en-US" b="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16DFAB42-593C-4D39-B43F-BA61FBE2D8EF}">
      <dgm:prSet phldrT="[Texto]" custT="1"/>
      <dgm:spPr>
        <a:ln>
          <a:solidFill>
            <a:srgbClr val="9A793E"/>
          </a:solidFill>
        </a:ln>
      </dgm:spPr>
      <dgm: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Criterios</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de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captura</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C935829A-9CC9-432E-A394-A0AEBE3E73D1}" type="parTrans" cxnId="{871C0D05-0E9B-4FE1-A92A-96ED641F8761}">
      <dgm:prSet/>
      <dgm:spPr/>
      <dgm:t>
        <a:bodyPr/>
        <a:lstStyle/>
        <a:p>
          <a:endParaRPr lang="es-MX">
            <a:latin typeface="Noto Sans" panose="020B0502040504020204" pitchFamily="34" charset="0"/>
            <a:ea typeface="Noto Sans" panose="020B0502040504020204" pitchFamily="34" charset="0"/>
            <a:cs typeface="Noto Sans" panose="020B0502040504020204" pitchFamily="34" charset="0"/>
          </a:endParaRPr>
        </a:p>
      </dgm:t>
    </dgm:pt>
    <dgm:pt modelId="{55BC6772-1EDE-4E87-A4E5-E5B53AB4651D}" type="sibTrans" cxnId="{871C0D05-0E9B-4FE1-A92A-96ED641F8761}">
      <dgm:prSe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0" tIns="0" rIns="0" bIns="0" numCol="1" spcCol="1270" rtlCol="0" anchor="ctr" anchorCtr="0"/>
        <a:lstStyle/>
        <a:p>
          <a:pPr marL="0" marR="0" lvl="0" indent="0" algn="ctr" defTabSz="711200" rtl="0">
            <a:lnSpc>
              <a:spcPct val="100000"/>
            </a:lnSpc>
            <a:spcBef>
              <a:spcPts val="0"/>
            </a:spcBef>
            <a:spcAft>
              <a:spcPts val="0"/>
            </a:spcAft>
            <a:buClr>
              <a:srgbClr val="000000"/>
            </a:buClr>
            <a:buFont typeface="Arial"/>
            <a:buNone/>
          </a:pPr>
          <a:endParaRPr lang="es-MX" sz="1600" b="0" i="0" u="none" strike="noStrike" kern="1200" cap="none">
            <a:solidFill>
              <a:srgbClr val="FFFFFF"/>
            </a:solidFill>
            <a:latin typeface="Noto Sans" panose="020B0502040504020204" pitchFamily="34" charset="0"/>
            <a:ea typeface="Noto Sans" panose="020B0502040504020204" pitchFamily="34" charset="0"/>
            <a:cs typeface="Noto Sans" panose="020B0502040504020204" pitchFamily="34" charset="0"/>
          </a:endParaRPr>
        </a:p>
      </dgm:t>
    </dgm:pt>
    <dgm:pt modelId="{604A63C7-5211-4029-8BED-384739B50DEE}" type="pres">
      <dgm:prSet presAssocID="{2AED0EB0-68B9-4B61-95B1-C5D476C97462}" presName="linearFlow" presStyleCnt="0">
        <dgm:presLayoutVars>
          <dgm:resizeHandles val="exact"/>
        </dgm:presLayoutVars>
      </dgm:prSet>
      <dgm:spPr/>
    </dgm:pt>
    <dgm:pt modelId="{66EEC8FB-9EDA-4E34-A774-92392BEAE666}" type="pres">
      <dgm:prSet presAssocID="{2598AFF3-16D0-4DAA-9C3A-9AD3F5CB56BD}" presName="node" presStyleLbl="node1" presStyleIdx="0" presStyleCnt="5" custScaleX="78541" custLinFactNeighborX="504">
        <dgm:presLayoutVars>
          <dgm:bulletEnabled val="1"/>
        </dgm:presLayoutVars>
      </dgm:prSet>
      <dgm:spPr/>
    </dgm:pt>
    <dgm:pt modelId="{5A841875-BA9C-4CE3-9FC7-436AF0D148E3}" type="pres">
      <dgm:prSet presAssocID="{5EA92F25-06FA-4625-8FED-044B8C21A99A}" presName="sibTrans" presStyleLbl="sibTrans2D1" presStyleIdx="0" presStyleCnt="4"/>
      <dgm:spPr>
        <a:xfrm rot="5440950">
          <a:off x="1619839" y="482116"/>
          <a:ext cx="175349" cy="210404"/>
        </a:xfrm>
        <a:prstGeom prst="rightArrow">
          <a:avLst>
            <a:gd name="adj1" fmla="val 60000"/>
            <a:gd name="adj2" fmla="val 50000"/>
          </a:avLst>
        </a:prstGeom>
      </dgm:spPr>
    </dgm:pt>
    <dgm:pt modelId="{5410746C-1719-4F82-BDF9-B3B2B8CD7BB8}" type="pres">
      <dgm:prSet presAssocID="{5EA92F25-06FA-4625-8FED-044B8C21A99A}" presName="connectorText" presStyleLbl="sibTrans2D1" presStyleIdx="0" presStyleCnt="4"/>
      <dgm:spPr/>
    </dgm:pt>
    <dgm:pt modelId="{882A31B0-C1B1-4A80-92C8-EBC37E52A48C}" type="pres">
      <dgm:prSet presAssocID="{6BD444F9-6CBE-443F-9736-E1E0FDE32A49}" presName="node" presStyleLbl="node1" presStyleIdx="1" presStyleCnt="5" custScaleX="78541" custScaleY="138469">
        <dgm:presLayoutVars>
          <dgm:bulletEnabled val="1"/>
        </dgm:presLayoutVars>
      </dgm:prSet>
      <dgm:spPr/>
    </dgm:pt>
    <dgm:pt modelId="{26EF3F55-DD9F-4DAA-9A65-35BDE7FBF454}" type="pres">
      <dgm:prSet presAssocID="{85CAB2FE-853E-4FF5-8843-83D542363DAF}" presName="sibTrans" presStyleLbl="sibTrans2D1" presStyleIdx="1" presStyleCnt="4"/>
      <dgm:spPr>
        <a:xfrm rot="5400000">
          <a:off x="1614596" y="1363332"/>
          <a:ext cx="175337" cy="210404"/>
        </a:xfrm>
        <a:prstGeom prst="rightArrow">
          <a:avLst>
            <a:gd name="adj1" fmla="val 60000"/>
            <a:gd name="adj2" fmla="val 50000"/>
          </a:avLst>
        </a:prstGeom>
      </dgm:spPr>
    </dgm:pt>
    <dgm:pt modelId="{D40CD608-F46E-4FA3-B337-1AC333677ECC}" type="pres">
      <dgm:prSet presAssocID="{85CAB2FE-853E-4FF5-8843-83D542363DAF}" presName="connectorText" presStyleLbl="sibTrans2D1" presStyleIdx="1" presStyleCnt="4"/>
      <dgm:spPr/>
    </dgm:pt>
    <dgm:pt modelId="{195871C7-D7F0-4894-BAA1-3FAB2ECD732F}" type="pres">
      <dgm:prSet presAssocID="{E69AF8C8-8B69-45C6-A4DB-0F997EFB5F44}" presName="node" presStyleLbl="node1" presStyleIdx="2" presStyleCnt="5" custScaleX="80170" custScaleY="175380">
        <dgm:presLayoutVars>
          <dgm:bulletEnabled val="1"/>
        </dgm:presLayoutVars>
      </dgm:prSet>
      <dgm:spPr/>
    </dgm:pt>
    <dgm:pt modelId="{95B0F66E-BD5A-4485-9BA1-521E4A868245}" type="pres">
      <dgm:prSet presAssocID="{44A34F2B-35A2-4C78-9D52-3B05B77F8FF5}" presName="sibTrans" presStyleLbl="sibTrans2D1" presStyleIdx="2" presStyleCnt="4"/>
      <dgm:spPr>
        <a:xfrm rot="5400000">
          <a:off x="1614596" y="2417131"/>
          <a:ext cx="175337" cy="210404"/>
        </a:xfrm>
        <a:prstGeom prst="rightArrow">
          <a:avLst>
            <a:gd name="adj1" fmla="val 60000"/>
            <a:gd name="adj2" fmla="val 50000"/>
          </a:avLst>
        </a:prstGeom>
      </dgm:spPr>
    </dgm:pt>
    <dgm:pt modelId="{F9E6E634-5862-4931-8F96-F7DCBDE1C166}" type="pres">
      <dgm:prSet presAssocID="{44A34F2B-35A2-4C78-9D52-3B05B77F8FF5}" presName="connectorText" presStyleLbl="sibTrans2D1" presStyleIdx="2" presStyleCnt="4"/>
      <dgm:spPr/>
    </dgm:pt>
    <dgm:pt modelId="{7F8A28E7-62E4-4BD5-9B2C-FF33C5FBD3F9}" type="pres">
      <dgm:prSet presAssocID="{16DFAB42-593C-4D39-B43F-BA61FBE2D8EF}" presName="node" presStyleLbl="node1" presStyleIdx="3" presStyleCnt="5" custScaleX="80003">
        <dgm:presLayoutVars>
          <dgm:bulletEnabled val="1"/>
        </dgm:presLayoutVars>
      </dgm:prSet>
      <dgm:spPr/>
    </dgm:pt>
    <dgm:pt modelId="{65EEFBE8-C610-4F3E-A9C5-1AD280FCA1B0}" type="pres">
      <dgm:prSet presAssocID="{55BC6772-1EDE-4E87-A4E5-E5B53AB4651D}" presName="sibTrans" presStyleLbl="sibTrans2D1" presStyleIdx="3" presStyleCnt="4"/>
      <dgm:spPr>
        <a:xfrm rot="5400000">
          <a:off x="1629696" y="2581235"/>
          <a:ext cx="145138" cy="174166"/>
        </a:xfrm>
        <a:prstGeom prst="rightArrow">
          <a:avLst>
            <a:gd name="adj1" fmla="val 60000"/>
            <a:gd name="adj2" fmla="val 50000"/>
          </a:avLst>
        </a:prstGeom>
      </dgm:spPr>
    </dgm:pt>
    <dgm:pt modelId="{7781173F-A27C-4098-B4E5-8E6A56A7A114}" type="pres">
      <dgm:prSet presAssocID="{55BC6772-1EDE-4E87-A4E5-E5B53AB4651D}" presName="connectorText" presStyleLbl="sibTrans2D1" presStyleIdx="3" presStyleCnt="4"/>
      <dgm:spPr/>
    </dgm:pt>
    <dgm:pt modelId="{F835D004-5A6D-46B5-AAC5-EBEC86B5F2D1}" type="pres">
      <dgm:prSet presAssocID="{DF1D61EB-74D3-4C45-8D1E-A1FE80A7475D}" presName="node" presStyleLbl="node1" presStyleIdx="4" presStyleCnt="5" custScaleX="78541" custScaleY="155490">
        <dgm:presLayoutVars>
          <dgm:bulletEnabled val="1"/>
        </dgm:presLayoutVars>
      </dgm:prSet>
      <dgm:spPr/>
    </dgm:pt>
  </dgm:ptLst>
  <dgm:cxnLst>
    <dgm:cxn modelId="{871C0D05-0E9B-4FE1-A92A-96ED641F8761}" srcId="{2AED0EB0-68B9-4B61-95B1-C5D476C97462}" destId="{16DFAB42-593C-4D39-B43F-BA61FBE2D8EF}" srcOrd="3" destOrd="0" parTransId="{C935829A-9CC9-432E-A394-A0AEBE3E73D1}" sibTransId="{55BC6772-1EDE-4E87-A4E5-E5B53AB4651D}"/>
    <dgm:cxn modelId="{14C56810-12A9-476D-B309-313649E477E9}" srcId="{2AED0EB0-68B9-4B61-95B1-C5D476C97462}" destId="{DF1D61EB-74D3-4C45-8D1E-A1FE80A7475D}" srcOrd="4" destOrd="0" parTransId="{54A20B8F-D008-402F-8D3C-A0A06DD55C9C}" sibTransId="{CF790BD9-6AEA-4448-94DF-3F262C81332A}"/>
    <dgm:cxn modelId="{65EA3515-A3F5-493C-BA30-7B6F6EA906CB}" type="presOf" srcId="{85CAB2FE-853E-4FF5-8843-83D542363DAF}" destId="{26EF3F55-DD9F-4DAA-9A65-35BDE7FBF454}" srcOrd="0" destOrd="0" presId="urn:microsoft.com/office/officeart/2005/8/layout/process2"/>
    <dgm:cxn modelId="{5FB0AD18-28CC-4C46-9D97-35E82ED2CCD9}" type="presOf" srcId="{16DFAB42-593C-4D39-B43F-BA61FBE2D8EF}" destId="{7F8A28E7-62E4-4BD5-9B2C-FF33C5FBD3F9}" srcOrd="0" destOrd="0" presId="urn:microsoft.com/office/officeart/2005/8/layout/process2"/>
    <dgm:cxn modelId="{73980B1A-398E-4A31-A9DE-4F7BC4384D5A}" type="presOf" srcId="{85CAB2FE-853E-4FF5-8843-83D542363DAF}" destId="{D40CD608-F46E-4FA3-B337-1AC333677ECC}" srcOrd="1" destOrd="0" presId="urn:microsoft.com/office/officeart/2005/8/layout/process2"/>
    <dgm:cxn modelId="{0520A52D-F301-45EB-9BD3-23AD465DB3CE}" type="presOf" srcId="{44A34F2B-35A2-4C78-9D52-3B05B77F8FF5}" destId="{95B0F66E-BD5A-4485-9BA1-521E4A868245}" srcOrd="0" destOrd="0" presId="urn:microsoft.com/office/officeart/2005/8/layout/process2"/>
    <dgm:cxn modelId="{2F0D305C-1636-4519-95F7-BAF0E66F1411}" type="presOf" srcId="{55BC6772-1EDE-4E87-A4E5-E5B53AB4651D}" destId="{7781173F-A27C-4098-B4E5-8E6A56A7A114}" srcOrd="1" destOrd="0" presId="urn:microsoft.com/office/officeart/2005/8/layout/process2"/>
    <dgm:cxn modelId="{D900B944-A85F-4B56-8A51-C0E6392291DB}" type="presOf" srcId="{E69AF8C8-8B69-45C6-A4DB-0F997EFB5F44}" destId="{195871C7-D7F0-4894-BAA1-3FAB2ECD732F}" srcOrd="0" destOrd="0" presId="urn:microsoft.com/office/officeart/2005/8/layout/process2"/>
    <dgm:cxn modelId="{72EE2367-005C-499F-8805-6937E20AC409}" type="presOf" srcId="{5EA92F25-06FA-4625-8FED-044B8C21A99A}" destId="{5410746C-1719-4F82-BDF9-B3B2B8CD7BB8}" srcOrd="1" destOrd="0" presId="urn:microsoft.com/office/officeart/2005/8/layout/process2"/>
    <dgm:cxn modelId="{4415996E-6A48-4736-A9CD-48C900670005}" srcId="{2AED0EB0-68B9-4B61-95B1-C5D476C97462}" destId="{2598AFF3-16D0-4DAA-9C3A-9AD3F5CB56BD}" srcOrd="0" destOrd="0" parTransId="{88CA71F5-2322-434E-BB1F-BD778780A985}" sibTransId="{5EA92F25-06FA-4625-8FED-044B8C21A99A}"/>
    <dgm:cxn modelId="{7B45208B-ED1A-425D-8586-8AACFA3F4AA3}" srcId="{2AED0EB0-68B9-4B61-95B1-C5D476C97462}" destId="{6BD444F9-6CBE-443F-9736-E1E0FDE32A49}" srcOrd="1" destOrd="0" parTransId="{EE245368-6A46-4AFA-9460-108E91584EF2}" sibTransId="{85CAB2FE-853E-4FF5-8843-83D542363DAF}"/>
    <dgm:cxn modelId="{4D60A596-FC20-45F8-B0A7-8123EB1285C2}" type="presOf" srcId="{6BD444F9-6CBE-443F-9736-E1E0FDE32A49}" destId="{882A31B0-C1B1-4A80-92C8-EBC37E52A48C}" srcOrd="0" destOrd="0" presId="urn:microsoft.com/office/officeart/2005/8/layout/process2"/>
    <dgm:cxn modelId="{63F3BFA9-4497-4A42-B8D3-5BDF894209A5}" type="presOf" srcId="{44A34F2B-35A2-4C78-9D52-3B05B77F8FF5}" destId="{F9E6E634-5862-4931-8F96-F7DCBDE1C166}" srcOrd="1" destOrd="0" presId="urn:microsoft.com/office/officeart/2005/8/layout/process2"/>
    <dgm:cxn modelId="{1CBD44B7-C6C8-40EE-A4AC-68D9875F2614}" srcId="{2AED0EB0-68B9-4B61-95B1-C5D476C97462}" destId="{E69AF8C8-8B69-45C6-A4DB-0F997EFB5F44}" srcOrd="2" destOrd="0" parTransId="{FC0966F6-09F3-4A66-9E04-F89592260FFB}" sibTransId="{44A34F2B-35A2-4C78-9D52-3B05B77F8FF5}"/>
    <dgm:cxn modelId="{2BEAD1B7-9649-4DFD-99D0-F77F88BF479E}" type="presOf" srcId="{5EA92F25-06FA-4625-8FED-044B8C21A99A}" destId="{5A841875-BA9C-4CE3-9FC7-436AF0D148E3}" srcOrd="0" destOrd="0" presId="urn:microsoft.com/office/officeart/2005/8/layout/process2"/>
    <dgm:cxn modelId="{6E216CBC-A2C9-4658-8DD5-3F0A95CD44B9}" type="presOf" srcId="{DF1D61EB-74D3-4C45-8D1E-A1FE80A7475D}" destId="{F835D004-5A6D-46B5-AAC5-EBEC86B5F2D1}" srcOrd="0" destOrd="0" presId="urn:microsoft.com/office/officeart/2005/8/layout/process2"/>
    <dgm:cxn modelId="{DB3D9ACB-F1D1-4CC1-BBD9-B538E2F8E7FC}" type="presOf" srcId="{2AED0EB0-68B9-4B61-95B1-C5D476C97462}" destId="{604A63C7-5211-4029-8BED-384739B50DEE}" srcOrd="0" destOrd="0" presId="urn:microsoft.com/office/officeart/2005/8/layout/process2"/>
    <dgm:cxn modelId="{96D38ED5-7A28-4DAE-85E1-2E4ADD8DE6D0}" type="presOf" srcId="{2598AFF3-16D0-4DAA-9C3A-9AD3F5CB56BD}" destId="{66EEC8FB-9EDA-4E34-A774-92392BEAE666}" srcOrd="0" destOrd="0" presId="urn:microsoft.com/office/officeart/2005/8/layout/process2"/>
    <dgm:cxn modelId="{EDE5EAFA-9BF8-4D6E-B2F5-99BA85494219}" type="presOf" srcId="{55BC6772-1EDE-4E87-A4E5-E5B53AB4651D}" destId="{65EEFBE8-C610-4F3E-A9C5-1AD280FCA1B0}" srcOrd="0" destOrd="0" presId="urn:microsoft.com/office/officeart/2005/8/layout/process2"/>
    <dgm:cxn modelId="{1944D98E-7044-4311-8979-37CC651CC0C0}" type="presParOf" srcId="{604A63C7-5211-4029-8BED-384739B50DEE}" destId="{66EEC8FB-9EDA-4E34-A774-92392BEAE666}" srcOrd="0" destOrd="0" presId="urn:microsoft.com/office/officeart/2005/8/layout/process2"/>
    <dgm:cxn modelId="{B920A3C0-A458-4B5A-9831-7947AEDEEEE0}" type="presParOf" srcId="{604A63C7-5211-4029-8BED-384739B50DEE}" destId="{5A841875-BA9C-4CE3-9FC7-436AF0D148E3}" srcOrd="1" destOrd="0" presId="urn:microsoft.com/office/officeart/2005/8/layout/process2"/>
    <dgm:cxn modelId="{E537D785-465D-4E0C-B760-0B00931DAECC}" type="presParOf" srcId="{5A841875-BA9C-4CE3-9FC7-436AF0D148E3}" destId="{5410746C-1719-4F82-BDF9-B3B2B8CD7BB8}" srcOrd="0" destOrd="0" presId="urn:microsoft.com/office/officeart/2005/8/layout/process2"/>
    <dgm:cxn modelId="{FC6386EF-14E2-4BBD-AEE0-E16B1BEDD608}" type="presParOf" srcId="{604A63C7-5211-4029-8BED-384739B50DEE}" destId="{882A31B0-C1B1-4A80-92C8-EBC37E52A48C}" srcOrd="2" destOrd="0" presId="urn:microsoft.com/office/officeart/2005/8/layout/process2"/>
    <dgm:cxn modelId="{0772DBDB-0AFB-4E1E-9FB0-EC9194E7FDE3}" type="presParOf" srcId="{604A63C7-5211-4029-8BED-384739B50DEE}" destId="{26EF3F55-DD9F-4DAA-9A65-35BDE7FBF454}" srcOrd="3" destOrd="0" presId="urn:microsoft.com/office/officeart/2005/8/layout/process2"/>
    <dgm:cxn modelId="{0920DC4C-D4ED-412D-99FD-661B60C29FDF}" type="presParOf" srcId="{26EF3F55-DD9F-4DAA-9A65-35BDE7FBF454}" destId="{D40CD608-F46E-4FA3-B337-1AC333677ECC}" srcOrd="0" destOrd="0" presId="urn:microsoft.com/office/officeart/2005/8/layout/process2"/>
    <dgm:cxn modelId="{CBDC4652-FD12-4276-8ECA-F0016DD76E37}" type="presParOf" srcId="{604A63C7-5211-4029-8BED-384739B50DEE}" destId="{195871C7-D7F0-4894-BAA1-3FAB2ECD732F}" srcOrd="4" destOrd="0" presId="urn:microsoft.com/office/officeart/2005/8/layout/process2"/>
    <dgm:cxn modelId="{9244BF9E-037A-45FC-BEED-CDE686F9B7BB}" type="presParOf" srcId="{604A63C7-5211-4029-8BED-384739B50DEE}" destId="{95B0F66E-BD5A-4485-9BA1-521E4A868245}" srcOrd="5" destOrd="0" presId="urn:microsoft.com/office/officeart/2005/8/layout/process2"/>
    <dgm:cxn modelId="{0311E764-B206-4B3F-B810-9BAB815728BA}" type="presParOf" srcId="{95B0F66E-BD5A-4485-9BA1-521E4A868245}" destId="{F9E6E634-5862-4931-8F96-F7DCBDE1C166}" srcOrd="0" destOrd="0" presId="urn:microsoft.com/office/officeart/2005/8/layout/process2"/>
    <dgm:cxn modelId="{830950A2-6429-4E92-AE85-1ECE3E5DDAD3}" type="presParOf" srcId="{604A63C7-5211-4029-8BED-384739B50DEE}" destId="{7F8A28E7-62E4-4BD5-9B2C-FF33C5FBD3F9}" srcOrd="6" destOrd="0" presId="urn:microsoft.com/office/officeart/2005/8/layout/process2"/>
    <dgm:cxn modelId="{37C7A6D7-91AB-4495-B1AC-06BE6D589FDB}" type="presParOf" srcId="{604A63C7-5211-4029-8BED-384739B50DEE}" destId="{65EEFBE8-C610-4F3E-A9C5-1AD280FCA1B0}" srcOrd="7" destOrd="0" presId="urn:microsoft.com/office/officeart/2005/8/layout/process2"/>
    <dgm:cxn modelId="{089C23C6-5C2C-410F-A3DC-B602628B9231}" type="presParOf" srcId="{65EEFBE8-C610-4F3E-A9C5-1AD280FCA1B0}" destId="{7781173F-A27C-4098-B4E5-8E6A56A7A114}" srcOrd="0" destOrd="0" presId="urn:microsoft.com/office/officeart/2005/8/layout/process2"/>
    <dgm:cxn modelId="{95AF64F1-249A-4350-8657-565EE30DCF5A}" type="presParOf" srcId="{604A63C7-5211-4029-8BED-384739B50DEE}" destId="{F835D004-5A6D-46B5-AAC5-EBEC86B5F2D1}" srcOrd="8"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EC8FB-9EDA-4E34-A774-92392BEAE666}">
      <dsp:nvSpPr>
        <dsp:cNvPr id="0" name=""/>
        <dsp:cNvSpPr/>
      </dsp:nvSpPr>
      <dsp:spPr>
        <a:xfrm>
          <a:off x="967804" y="2861"/>
          <a:ext cx="1468922" cy="467565"/>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Constitución de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comités</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de CS</a:t>
          </a:r>
        </a:p>
      </dsp:txBody>
      <dsp:txXfrm>
        <a:off x="981499" y="16556"/>
        <a:ext cx="1441532" cy="440175"/>
      </dsp:txXfrm>
    </dsp:sp>
    <dsp:sp modelId="{5A841875-BA9C-4CE3-9FC7-436AF0D148E3}">
      <dsp:nvSpPr>
        <dsp:cNvPr id="0" name=""/>
        <dsp:cNvSpPr/>
      </dsp:nvSpPr>
      <dsp:spPr>
        <a:xfrm rot="5400000">
          <a:off x="1614596" y="482116"/>
          <a:ext cx="175337" cy="210404"/>
        </a:xfrm>
        <a:prstGeom prst="rightArrow">
          <a:avLst>
            <a:gd name="adj1" fmla="val 60000"/>
            <a:gd name="adj2" fmla="val 50000"/>
          </a:avLst>
        </a:prstGeom>
        <a:solidFill>
          <a:srgbClr val="9A793E"/>
        </a:solidFill>
        <a:ln w="25400" cap="flat" cmpd="sng" algn="ctr">
          <a:solidFill>
            <a:srgbClr val="CC99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n-US" sz="1600" b="0" i="0" u="none" strike="noStrike" kern="1200" cap="none" dirty="0">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sp:txBody>
      <dsp:txXfrm rot="-5400000">
        <a:off x="1639144" y="499650"/>
        <a:ext cx="126242" cy="122736"/>
      </dsp:txXfrm>
    </dsp:sp>
    <dsp:sp modelId="{882A31B0-C1B1-4A80-92C8-EBC37E52A48C}">
      <dsp:nvSpPr>
        <dsp:cNvPr id="0" name=""/>
        <dsp:cNvSpPr/>
      </dsp:nvSpPr>
      <dsp:spPr>
        <a:xfrm>
          <a:off x="967804" y="704210"/>
          <a:ext cx="1468922" cy="647433"/>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a:solidFill>
                <a:schemeClr val="tx1"/>
              </a:solidFill>
              <a:latin typeface="Noto Sans" panose="020B0502040504020204" pitchFamily="34" charset="0"/>
              <a:ea typeface="Noto Sans" panose="020B0502040504020204" pitchFamily="34" charset="0"/>
              <a:cs typeface="Noto Sans" panose="020B0502040504020204" pitchFamily="34" charset="0"/>
            </a:rPr>
            <a:t>Solicitud de información y estrategia de vigilancia</a:t>
          </a:r>
        </a:p>
      </dsp:txBody>
      <dsp:txXfrm>
        <a:off x="986767" y="723173"/>
        <a:ext cx="1430996" cy="609507"/>
      </dsp:txXfrm>
    </dsp:sp>
    <dsp:sp modelId="{26EF3F55-DD9F-4DAA-9A65-35BDE7FBF454}">
      <dsp:nvSpPr>
        <dsp:cNvPr id="0" name=""/>
        <dsp:cNvSpPr/>
      </dsp:nvSpPr>
      <dsp:spPr>
        <a:xfrm rot="5400000">
          <a:off x="1614596" y="1363332"/>
          <a:ext cx="175337" cy="210404"/>
        </a:xfrm>
        <a:prstGeom prst="rightArrow">
          <a:avLst>
            <a:gd name="adj1" fmla="val 60000"/>
            <a:gd name="adj2" fmla="val 50000"/>
          </a:avLst>
        </a:prstGeom>
        <a:solidFill>
          <a:srgbClr val="9A793E"/>
        </a:solidFill>
        <a:ln w="25400" cap="flat" cmpd="sng" algn="ctr">
          <a:solidFill>
            <a:srgbClr val="CC99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n-US" sz="1600" b="0" i="0" u="none" strike="noStrike" kern="1200" cap="none" dirty="0">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sp:txBody>
      <dsp:txXfrm rot="-5400000">
        <a:off x="1639144" y="1380866"/>
        <a:ext cx="126242" cy="122736"/>
      </dsp:txXfrm>
    </dsp:sp>
    <dsp:sp modelId="{195871C7-D7F0-4894-BAA1-3FAB2ECD732F}">
      <dsp:nvSpPr>
        <dsp:cNvPr id="0" name=""/>
        <dsp:cNvSpPr/>
      </dsp:nvSpPr>
      <dsp:spPr>
        <a:xfrm>
          <a:off x="952570" y="1585426"/>
          <a:ext cx="1499389" cy="820016"/>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Recepción</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presentación</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y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seguimiento</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a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quejas</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y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denuncias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976587" y="1609443"/>
        <a:ext cx="1451355" cy="771982"/>
      </dsp:txXfrm>
    </dsp:sp>
    <dsp:sp modelId="{95B0F66E-BD5A-4485-9BA1-521E4A868245}">
      <dsp:nvSpPr>
        <dsp:cNvPr id="0" name=""/>
        <dsp:cNvSpPr/>
      </dsp:nvSpPr>
      <dsp:spPr>
        <a:xfrm rot="5400000">
          <a:off x="1614596" y="2417131"/>
          <a:ext cx="175337" cy="210404"/>
        </a:xfrm>
        <a:prstGeom prst="rightArrow">
          <a:avLst>
            <a:gd name="adj1" fmla="val 60000"/>
            <a:gd name="adj2" fmla="val 50000"/>
          </a:avLst>
        </a:prstGeom>
        <a:solidFill>
          <a:srgbClr val="9A793E"/>
        </a:solidFill>
        <a:ln w="25400" cap="flat" cmpd="sng" algn="ctr">
          <a:solidFill>
            <a:srgbClr val="CC99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n-US" sz="1600" b="0" i="0" u="none" strike="noStrike" kern="1200"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sp:txBody>
      <dsp:txXfrm rot="-5400000">
        <a:off x="1639144" y="2434665"/>
        <a:ext cx="126242" cy="122736"/>
      </dsp:txXfrm>
    </dsp:sp>
    <dsp:sp modelId="{F835D004-5A6D-46B5-AAC5-EBEC86B5F2D1}">
      <dsp:nvSpPr>
        <dsp:cNvPr id="0" name=""/>
        <dsp:cNvSpPr/>
      </dsp:nvSpPr>
      <dsp:spPr>
        <a:xfrm>
          <a:off x="967804" y="2639225"/>
          <a:ext cx="1468922" cy="727017"/>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a:solidFill>
                <a:schemeClr val="tx1"/>
              </a:solidFill>
              <a:latin typeface="Noto Sans" panose="020B0502040504020204" pitchFamily="34" charset="0"/>
              <a:ea typeface="Noto Sans" panose="020B0502040504020204" pitchFamily="34" charset="0"/>
              <a:cs typeface="Noto Sans" panose="020B0502040504020204" pitchFamily="34" charset="0"/>
            </a:rPr>
            <a:t>Reuniones e informes a usuarias de los CDM</a:t>
          </a:r>
        </a:p>
      </dsp:txBody>
      <dsp:txXfrm>
        <a:off x="989098" y="2660519"/>
        <a:ext cx="1426334" cy="684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EC8FB-9EDA-4E34-A774-92392BEAE666}">
      <dsp:nvSpPr>
        <dsp:cNvPr id="0" name=""/>
        <dsp:cNvSpPr/>
      </dsp:nvSpPr>
      <dsp:spPr>
        <a:xfrm>
          <a:off x="1094301" y="2225"/>
          <a:ext cx="1215927" cy="387035"/>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Difusión</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105637" y="13561"/>
        <a:ext cx="1193255" cy="364363"/>
      </dsp:txXfrm>
    </dsp:sp>
    <dsp:sp modelId="{5A841875-BA9C-4CE3-9FC7-436AF0D148E3}">
      <dsp:nvSpPr>
        <dsp:cNvPr id="0" name=""/>
        <dsp:cNvSpPr/>
      </dsp:nvSpPr>
      <dsp:spPr>
        <a:xfrm rot="5400000">
          <a:off x="1629696" y="398937"/>
          <a:ext cx="145138" cy="174166"/>
        </a:xfrm>
        <a:prstGeom prst="rightArrow">
          <a:avLst>
            <a:gd name="adj1" fmla="val 60000"/>
            <a:gd name="adj2" fmla="val 50000"/>
          </a:avLst>
        </a:prstGeom>
        <a:solidFill>
          <a:srgbClr val="9A793E"/>
        </a:solidFill>
        <a:ln w="25400" cap="flat" cmpd="sng" algn="ctr">
          <a:solidFill>
            <a:srgbClr val="CC99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n-US" sz="1600" b="0" i="0" u="none" strike="noStrike" kern="1200"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sp:txBody>
      <dsp:txXfrm rot="-5400000">
        <a:off x="1650016" y="413451"/>
        <a:ext cx="104500" cy="101597"/>
      </dsp:txXfrm>
    </dsp:sp>
    <dsp:sp modelId="{882A31B0-C1B1-4A80-92C8-EBC37E52A48C}">
      <dsp:nvSpPr>
        <dsp:cNvPr id="0" name=""/>
        <dsp:cNvSpPr/>
      </dsp:nvSpPr>
      <dsp:spPr>
        <a:xfrm>
          <a:off x="1094301" y="582779"/>
          <a:ext cx="1215927" cy="535924"/>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Constitución de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Comités</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de CS</a:t>
          </a:r>
        </a:p>
      </dsp:txBody>
      <dsp:txXfrm>
        <a:off x="1109998" y="598476"/>
        <a:ext cx="1184533" cy="504530"/>
      </dsp:txXfrm>
    </dsp:sp>
    <dsp:sp modelId="{26EF3F55-DD9F-4DAA-9A65-35BDE7FBF454}">
      <dsp:nvSpPr>
        <dsp:cNvPr id="0" name=""/>
        <dsp:cNvSpPr/>
      </dsp:nvSpPr>
      <dsp:spPr>
        <a:xfrm rot="5400000">
          <a:off x="1629696" y="1128380"/>
          <a:ext cx="145138" cy="174166"/>
        </a:xfrm>
        <a:prstGeom prst="rightArrow">
          <a:avLst>
            <a:gd name="adj1" fmla="val 60000"/>
            <a:gd name="adj2" fmla="val 50000"/>
          </a:avLst>
        </a:prstGeom>
        <a:solidFill>
          <a:srgbClr val="9A793E"/>
        </a:solidFill>
        <a:ln w="25400" cap="flat" cmpd="sng" algn="ctr">
          <a:solidFill>
            <a:srgbClr val="CC99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n-US" sz="1600" b="0" i="0" u="none" strike="noStrike" kern="1200"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sp:txBody>
      <dsp:txXfrm rot="-5400000">
        <a:off x="1650016" y="1142894"/>
        <a:ext cx="104500" cy="101597"/>
      </dsp:txXfrm>
    </dsp:sp>
    <dsp:sp modelId="{195871C7-D7F0-4894-BAA1-3FAB2ECD732F}">
      <dsp:nvSpPr>
        <dsp:cNvPr id="0" name=""/>
        <dsp:cNvSpPr/>
      </dsp:nvSpPr>
      <dsp:spPr>
        <a:xfrm>
          <a:off x="1081692" y="1312222"/>
          <a:ext cx="1241146" cy="678783"/>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Capacitación</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y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Asesoría</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101573" y="1332103"/>
        <a:ext cx="1201384" cy="639021"/>
      </dsp:txXfrm>
    </dsp:sp>
    <dsp:sp modelId="{95B0F66E-BD5A-4485-9BA1-521E4A868245}">
      <dsp:nvSpPr>
        <dsp:cNvPr id="0" name=""/>
        <dsp:cNvSpPr/>
      </dsp:nvSpPr>
      <dsp:spPr>
        <a:xfrm rot="5400000">
          <a:off x="1629696" y="2000681"/>
          <a:ext cx="145138" cy="174166"/>
        </a:xfrm>
        <a:prstGeom prst="rightArrow">
          <a:avLst>
            <a:gd name="adj1" fmla="val 60000"/>
            <a:gd name="adj2" fmla="val 50000"/>
          </a:avLst>
        </a:prstGeom>
        <a:solidFill>
          <a:srgbClr val="9A793E"/>
        </a:solidFill>
        <a:ln w="25400" cap="flat" cmpd="sng" algn="ctr">
          <a:solidFill>
            <a:srgbClr val="CC99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n-US" sz="1600" b="0" i="0" u="none" strike="noStrike" kern="1200"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sp:txBody>
      <dsp:txXfrm rot="-5400000">
        <a:off x="1650016" y="2015195"/>
        <a:ext cx="104500" cy="101597"/>
      </dsp:txXfrm>
    </dsp:sp>
    <dsp:sp modelId="{410A39F2-B7B9-4D79-BF93-FFCA58819156}">
      <dsp:nvSpPr>
        <dsp:cNvPr id="0" name=""/>
        <dsp:cNvSpPr/>
      </dsp:nvSpPr>
      <dsp:spPr>
        <a:xfrm>
          <a:off x="1084556" y="2184523"/>
          <a:ext cx="1235418" cy="387035"/>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Captación</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de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Informes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095892" y="2195859"/>
        <a:ext cx="1212746" cy="364363"/>
      </dsp:txXfrm>
    </dsp:sp>
    <dsp:sp modelId="{B6C61EA8-3619-4642-9C93-5199CCA3C07E}">
      <dsp:nvSpPr>
        <dsp:cNvPr id="0" name=""/>
        <dsp:cNvSpPr/>
      </dsp:nvSpPr>
      <dsp:spPr>
        <a:xfrm rot="5400000">
          <a:off x="1629696" y="2581235"/>
          <a:ext cx="145138" cy="174166"/>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s-MX" sz="1600" b="0" i="0" u="none" strike="noStrike" kern="1200" cap="none">
            <a:solidFill>
              <a:srgbClr val="FFFFFF"/>
            </a:solidFill>
            <a:latin typeface="Noto Sans" panose="020B0502040504020204" pitchFamily="34" charset="0"/>
            <a:ea typeface="Noto Sans" panose="020B0502040504020204" pitchFamily="34" charset="0"/>
            <a:cs typeface="Noto Sans" panose="020B0502040504020204" pitchFamily="34" charset="0"/>
          </a:endParaRPr>
        </a:p>
      </dsp:txBody>
      <dsp:txXfrm rot="-5400000">
        <a:off x="1650016" y="2595749"/>
        <a:ext cx="104500" cy="101597"/>
      </dsp:txXfrm>
    </dsp:sp>
    <dsp:sp modelId="{F835D004-5A6D-46B5-AAC5-EBEC86B5F2D1}">
      <dsp:nvSpPr>
        <dsp:cNvPr id="0" name=""/>
        <dsp:cNvSpPr/>
      </dsp:nvSpPr>
      <dsp:spPr>
        <a:xfrm>
          <a:off x="1094301" y="2765077"/>
          <a:ext cx="1215927" cy="601802"/>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Quejas</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y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denuncias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111927" y="2782703"/>
        <a:ext cx="1180675" cy="566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EC8FB-9EDA-4E34-A774-92392BEAE666}">
      <dsp:nvSpPr>
        <dsp:cNvPr id="0" name=""/>
        <dsp:cNvSpPr/>
      </dsp:nvSpPr>
      <dsp:spPr>
        <a:xfrm>
          <a:off x="1148995" y="2225"/>
          <a:ext cx="1120926" cy="387035"/>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SICS</a:t>
          </a:r>
        </a:p>
      </dsp:txBody>
      <dsp:txXfrm>
        <a:off x="1160331" y="13561"/>
        <a:ext cx="1098254" cy="364363"/>
      </dsp:txXfrm>
    </dsp:sp>
    <dsp:sp modelId="{5A841875-BA9C-4CE3-9FC7-436AF0D148E3}">
      <dsp:nvSpPr>
        <dsp:cNvPr id="0" name=""/>
        <dsp:cNvSpPr/>
      </dsp:nvSpPr>
      <dsp:spPr>
        <a:xfrm rot="5437751">
          <a:off x="1633697" y="398937"/>
          <a:ext cx="145147" cy="174166"/>
        </a:xfrm>
        <a:prstGeom prst="rightArrow">
          <a:avLst>
            <a:gd name="adj1" fmla="val 60000"/>
            <a:gd name="adj2" fmla="val 50000"/>
          </a:avLst>
        </a:prstGeom>
        <a:solidFill>
          <a:srgbClr val="9A793E"/>
        </a:solidFill>
        <a:ln w="25400" cap="flat" cmpd="sng" algn="ctr">
          <a:solidFill>
            <a:srgbClr val="CC99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n-US" sz="1600" b="0" i="0" u="none" strike="noStrike" kern="1200"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sp:txBody>
      <dsp:txXfrm rot="-5400000">
        <a:off x="1654260" y="413447"/>
        <a:ext cx="104500" cy="101603"/>
      </dsp:txXfrm>
    </dsp:sp>
    <dsp:sp modelId="{882A31B0-C1B1-4A80-92C8-EBC37E52A48C}">
      <dsp:nvSpPr>
        <dsp:cNvPr id="0" name=""/>
        <dsp:cNvSpPr/>
      </dsp:nvSpPr>
      <dsp:spPr>
        <a:xfrm>
          <a:off x="1141802" y="582779"/>
          <a:ext cx="1120926" cy="535924"/>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Usuarias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157499" y="598476"/>
        <a:ext cx="1089532" cy="504530"/>
      </dsp:txXfrm>
    </dsp:sp>
    <dsp:sp modelId="{26EF3F55-DD9F-4DAA-9A65-35BDE7FBF454}">
      <dsp:nvSpPr>
        <dsp:cNvPr id="0" name=""/>
        <dsp:cNvSpPr/>
      </dsp:nvSpPr>
      <dsp:spPr>
        <a:xfrm rot="5400000">
          <a:off x="1629696" y="1128380"/>
          <a:ext cx="145138" cy="174166"/>
        </a:xfrm>
        <a:prstGeom prst="rightArrow">
          <a:avLst>
            <a:gd name="adj1" fmla="val 60000"/>
            <a:gd name="adj2" fmla="val 50000"/>
          </a:avLst>
        </a:prstGeom>
        <a:solidFill>
          <a:srgbClr val="9A793E"/>
        </a:solidFill>
        <a:ln w="25400" cap="flat" cmpd="sng" algn="ctr">
          <a:solidFill>
            <a:srgbClr val="CC99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n-US" sz="1600" b="0" i="0" u="none" strike="noStrike" kern="1200"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sp:txBody>
      <dsp:txXfrm rot="-5400000">
        <a:off x="1650016" y="1142894"/>
        <a:ext cx="104500" cy="101597"/>
      </dsp:txXfrm>
    </dsp:sp>
    <dsp:sp modelId="{195871C7-D7F0-4894-BAA1-3FAB2ECD732F}">
      <dsp:nvSpPr>
        <dsp:cNvPr id="0" name=""/>
        <dsp:cNvSpPr/>
      </dsp:nvSpPr>
      <dsp:spPr>
        <a:xfrm>
          <a:off x="1130177" y="1312222"/>
          <a:ext cx="1144175" cy="678783"/>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Módulos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150058" y="1332103"/>
        <a:ext cx="1104413" cy="639021"/>
      </dsp:txXfrm>
    </dsp:sp>
    <dsp:sp modelId="{95B0F66E-BD5A-4485-9BA1-521E4A868245}">
      <dsp:nvSpPr>
        <dsp:cNvPr id="0" name=""/>
        <dsp:cNvSpPr/>
      </dsp:nvSpPr>
      <dsp:spPr>
        <a:xfrm rot="5400000">
          <a:off x="1629696" y="2000681"/>
          <a:ext cx="145138" cy="174166"/>
        </a:xfrm>
        <a:prstGeom prst="rightArrow">
          <a:avLst>
            <a:gd name="adj1" fmla="val 60000"/>
            <a:gd name="adj2" fmla="val 50000"/>
          </a:avLst>
        </a:prstGeom>
        <a:solidFill>
          <a:srgbClr val="9A793E"/>
        </a:solidFill>
        <a:ln w="25400" cap="flat" cmpd="sng" algn="ctr">
          <a:solidFill>
            <a:srgbClr val="CC99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n-US" sz="1600" b="0" i="0" u="none" strike="noStrike" kern="1200" cap="none">
            <a:solidFill>
              <a:schemeClr val="lt1"/>
            </a:solidFill>
            <a:latin typeface="Noto Sans" panose="020B0502040504020204" pitchFamily="34" charset="0"/>
            <a:ea typeface="Noto Sans" panose="020B0502040504020204" pitchFamily="34" charset="0"/>
            <a:cs typeface="Noto Sans" panose="020B0502040504020204" pitchFamily="34" charset="0"/>
            <a:sym typeface="Arial"/>
          </a:endParaRPr>
        </a:p>
      </dsp:txBody>
      <dsp:txXfrm rot="-5400000">
        <a:off x="1650016" y="2015195"/>
        <a:ext cx="104500" cy="101597"/>
      </dsp:txXfrm>
    </dsp:sp>
    <dsp:sp modelId="{7F8A28E7-62E4-4BD5-9B2C-FF33C5FBD3F9}">
      <dsp:nvSpPr>
        <dsp:cNvPr id="0" name=""/>
        <dsp:cNvSpPr/>
      </dsp:nvSpPr>
      <dsp:spPr>
        <a:xfrm>
          <a:off x="1131369" y="2184523"/>
          <a:ext cx="1141792" cy="387035"/>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Criterios</a:t>
          </a:r>
          <a:r>
            <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de </a:t>
          </a: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captura</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142705" y="2195859"/>
        <a:ext cx="1119120" cy="364363"/>
      </dsp:txXfrm>
    </dsp:sp>
    <dsp:sp modelId="{65EEFBE8-C610-4F3E-A9C5-1AD280FCA1B0}">
      <dsp:nvSpPr>
        <dsp:cNvPr id="0" name=""/>
        <dsp:cNvSpPr/>
      </dsp:nvSpPr>
      <dsp:spPr>
        <a:xfrm rot="5400000">
          <a:off x="1629696" y="2581235"/>
          <a:ext cx="145138" cy="174166"/>
        </a:xfrm>
        <a:prstGeom prst="rightArrow">
          <a:avLst>
            <a:gd name="adj1" fmla="val 60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rtlCol="0" anchor="ctr" anchorCtr="0">
          <a:noAutofit/>
        </a:bodyPr>
        <a:lstStyle/>
        <a:p>
          <a:pPr marL="0" marR="0" lvl="0" indent="0" algn="ctr" defTabSz="711200" rtl="0">
            <a:lnSpc>
              <a:spcPct val="100000"/>
            </a:lnSpc>
            <a:spcBef>
              <a:spcPts val="0"/>
            </a:spcBef>
            <a:spcAft>
              <a:spcPts val="0"/>
            </a:spcAft>
            <a:buClr>
              <a:srgbClr val="000000"/>
            </a:buClr>
            <a:buFont typeface="Arial"/>
            <a:buNone/>
          </a:pPr>
          <a:endParaRPr lang="es-MX" sz="1600" b="0" i="0" u="none" strike="noStrike" kern="1200" cap="none">
            <a:solidFill>
              <a:srgbClr val="FFFFFF"/>
            </a:solidFill>
            <a:latin typeface="Noto Sans" panose="020B0502040504020204" pitchFamily="34" charset="0"/>
            <a:ea typeface="Noto Sans" panose="020B0502040504020204" pitchFamily="34" charset="0"/>
            <a:cs typeface="Noto Sans" panose="020B0502040504020204" pitchFamily="34" charset="0"/>
          </a:endParaRPr>
        </a:p>
      </dsp:txBody>
      <dsp:txXfrm rot="-5400000">
        <a:off x="1650016" y="2595749"/>
        <a:ext cx="104500" cy="101597"/>
      </dsp:txXfrm>
    </dsp:sp>
    <dsp:sp modelId="{F835D004-5A6D-46B5-AAC5-EBEC86B5F2D1}">
      <dsp:nvSpPr>
        <dsp:cNvPr id="0" name=""/>
        <dsp:cNvSpPr/>
      </dsp:nvSpPr>
      <dsp:spPr>
        <a:xfrm>
          <a:off x="1141802" y="2765077"/>
          <a:ext cx="1120926" cy="601802"/>
        </a:xfrm>
        <a:prstGeom prst="roundRect">
          <a:avLst>
            <a:gd name="adj" fmla="val 10000"/>
          </a:avLst>
        </a:prstGeom>
        <a:solidFill>
          <a:schemeClr val="lt1">
            <a:hueOff val="0"/>
            <a:satOff val="0"/>
            <a:lumOff val="0"/>
            <a:alphaOff val="0"/>
          </a:schemeClr>
        </a:solidFill>
        <a:ln w="25400" cap="flat" cmpd="sng" algn="ctr">
          <a:solidFill>
            <a:srgbClr val="9A79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None/>
          </a:pPr>
          <a:r>
            <a:rPr lang="en-US" sz="1100" b="0" kern="12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Resultados</a:t>
          </a:r>
          <a:endParaRPr lang="en-US" sz="11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159428" y="2782703"/>
        <a:ext cx="1085674" cy="5665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B750E64C-9156-99C7-8BD8-AA134D0A4D2A}"/>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1EA5338B-1CE0-5EFD-5C1E-E6B22967EC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a:extLst>
              <a:ext uri="{FF2B5EF4-FFF2-40B4-BE49-F238E27FC236}">
                <a16:creationId xmlns:a16="http://schemas.microsoft.com/office/drawing/2014/main" id="{FA7B443D-4A72-370B-E3A0-85E21D5FEE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98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F93CA6DB-AC26-8847-4EF5-E5ADEC5D5706}"/>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8A56A50D-9CE7-5301-6F4D-0E5F573284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a:extLst>
              <a:ext uri="{FF2B5EF4-FFF2-40B4-BE49-F238E27FC236}">
                <a16:creationId xmlns:a16="http://schemas.microsoft.com/office/drawing/2014/main" id="{7E4B6BA4-D218-F7FF-B6D4-4CB94677EB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76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C2CE81CC-FAE9-3BA3-4E34-5B36997AB473}"/>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1B3B84FC-A256-B0CF-E08B-2AC7DBB226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a:extLst>
              <a:ext uri="{FF2B5EF4-FFF2-40B4-BE49-F238E27FC236}">
                <a16:creationId xmlns:a16="http://schemas.microsoft.com/office/drawing/2014/main" id="{D77B9C08-F258-5C48-B8F4-8991EBEAB8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1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330FFA3D-A8C0-87D6-18C8-3443A780948B}"/>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A4533810-D68F-DCDD-1FD8-72B7E7B5A8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a:extLst>
              <a:ext uri="{FF2B5EF4-FFF2-40B4-BE49-F238E27FC236}">
                <a16:creationId xmlns:a16="http://schemas.microsoft.com/office/drawing/2014/main" id="{36FD627C-C228-9A93-9D53-E9F758A159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62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C3CEEB2F-DC80-5ADB-1B68-4F20918DB235}"/>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37064BAC-89A9-E88E-49D8-E2CA556044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a:extLst>
              <a:ext uri="{FF2B5EF4-FFF2-40B4-BE49-F238E27FC236}">
                <a16:creationId xmlns:a16="http://schemas.microsoft.com/office/drawing/2014/main" id="{099870BB-532C-FDDF-4699-1DAB31220F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32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6B4B39D2-004C-4B91-AE2F-C1AD57858BB9}"/>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22F0B0A8-3B27-E4B4-5DF7-F56F8431EF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a:extLst>
              <a:ext uri="{FF2B5EF4-FFF2-40B4-BE49-F238E27FC236}">
                <a16:creationId xmlns:a16="http://schemas.microsoft.com/office/drawing/2014/main" id="{B5583E7E-FEAD-ADEF-4D68-2EF08E7CC8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4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632CC47B-5D34-274E-308C-8FFF445E5CF3}"/>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23845A55-8FA8-8477-6AFE-1A259E7FFA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3:notes">
            <a:extLst>
              <a:ext uri="{FF2B5EF4-FFF2-40B4-BE49-F238E27FC236}">
                <a16:creationId xmlns:a16="http://schemas.microsoft.com/office/drawing/2014/main" id="{CE57BF81-E707-5A53-29CB-ECFFC322E6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333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838200" y="1874425"/>
            <a:ext cx="5635486" cy="85293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81931"/>
              </a:buClr>
              <a:buSzPts val="3200"/>
              <a:buFont typeface="Noto Sans"/>
              <a:buNone/>
              <a:defRPr sz="3200" b="1">
                <a:solidFill>
                  <a:srgbClr val="681931"/>
                </a:solidFill>
                <a:latin typeface="Noto Sans"/>
                <a:ea typeface="Noto Sans"/>
                <a:cs typeface="Noto Sans"/>
                <a:sym typeface="No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838200" y="3062965"/>
            <a:ext cx="5131904" cy="1314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81931"/>
              </a:buClr>
              <a:buSzPts val="2400"/>
              <a:buNone/>
              <a:defRPr sz="2400">
                <a:solidFill>
                  <a:srgbClr val="681931"/>
                </a:solidFill>
                <a:latin typeface="Noto Sans"/>
                <a:ea typeface="Noto Sans"/>
                <a:cs typeface="Noto Sans"/>
                <a:sym typeface="No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17" name="Google Shape;17;p6"/>
          <p:cNvCxnSpPr/>
          <p:nvPr/>
        </p:nvCxnSpPr>
        <p:spPr>
          <a:xfrm>
            <a:off x="838200" y="2905672"/>
            <a:ext cx="5131904" cy="0"/>
          </a:xfrm>
          <a:prstGeom prst="straightConnector1">
            <a:avLst/>
          </a:prstGeom>
          <a:noFill/>
          <a:ln w="19050" cap="flat" cmpd="sng">
            <a:solidFill>
              <a:srgbClr val="AC8017"/>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29" name="Google Shape;29;p8"/>
          <p:cNvSpPr txBox="1">
            <a:spLocks noGrp="1"/>
          </p:cNvSpPr>
          <p:nvPr>
            <p:ph type="title"/>
          </p:nvPr>
        </p:nvSpPr>
        <p:spPr>
          <a:xfrm>
            <a:off x="760513" y="317600"/>
            <a:ext cx="5840896" cy="65529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681931"/>
              </a:buClr>
              <a:buSzPts val="2800"/>
              <a:buFont typeface="Noto Sans"/>
              <a:buNone/>
              <a:defRPr sz="2800" b="1">
                <a:solidFill>
                  <a:srgbClr val="681931"/>
                </a:solidFill>
                <a:latin typeface="Noto Sans"/>
                <a:ea typeface="Noto Sans"/>
                <a:cs typeface="Noto Sans"/>
                <a:sym typeface="No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34" name="Google Shape;34;p9"/>
          <p:cNvSpPr txBox="1">
            <a:spLocks noGrp="1"/>
          </p:cNvSpPr>
          <p:nvPr>
            <p:ph type="title"/>
          </p:nvPr>
        </p:nvSpPr>
        <p:spPr>
          <a:xfrm>
            <a:off x="660952" y="475256"/>
            <a:ext cx="5840896" cy="65529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681931"/>
              </a:buClr>
              <a:buSzPts val="2800"/>
              <a:buFont typeface="Noto Sans"/>
              <a:buNone/>
              <a:defRPr sz="2800" b="1">
                <a:solidFill>
                  <a:srgbClr val="681931"/>
                </a:solidFill>
                <a:latin typeface="Noto Sans"/>
                <a:ea typeface="Noto Sans"/>
                <a:cs typeface="Noto Sans"/>
                <a:sym typeface="No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5.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contraloriainterna@mujeres.gob.mx" TargetMode="External"/><Relationship Id="rId4" Type="http://schemas.openxmlformats.org/officeDocument/2006/relationships/hyperlink" Target="mailto:mnromo@mujeres.gob.m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idec.buengobierno.gob.m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ctrTitle"/>
          </p:nvPr>
        </p:nvSpPr>
        <p:spPr>
          <a:xfrm>
            <a:off x="1073869" y="556181"/>
            <a:ext cx="10049759" cy="217117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81931"/>
              </a:buClr>
              <a:buSzPts val="3200"/>
              <a:buFont typeface="Noto Sans"/>
              <a:buNone/>
            </a:pPr>
            <a:r>
              <a:rPr lang="es-MX" sz="4000" dirty="0"/>
              <a:t>Programa de Atención Integral para el Bienestar de las Mujeres</a:t>
            </a:r>
            <a:br>
              <a:rPr lang="es-MX" sz="4000" dirty="0"/>
            </a:br>
            <a:br>
              <a:rPr lang="es-MX" sz="4000" dirty="0"/>
            </a:br>
            <a:r>
              <a:rPr lang="es-MX" sz="4000" dirty="0"/>
              <a:t>PAIBIM</a:t>
            </a:r>
            <a:endParaRPr sz="4000" dirty="0"/>
          </a:p>
        </p:txBody>
      </p:sp>
      <p:sp>
        <p:nvSpPr>
          <p:cNvPr id="40" name="Google Shape;40;p1"/>
          <p:cNvSpPr txBox="1">
            <a:spLocks noGrp="1"/>
          </p:cNvSpPr>
          <p:nvPr>
            <p:ph type="subTitle" idx="1"/>
          </p:nvPr>
        </p:nvSpPr>
        <p:spPr>
          <a:xfrm>
            <a:off x="838200" y="3062965"/>
            <a:ext cx="5131904" cy="13145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81931"/>
              </a:buClr>
              <a:buSzPts val="2400"/>
              <a:buNone/>
            </a:pPr>
            <a:r>
              <a:rPr lang="es-MX" dirty="0"/>
              <a:t>Volante</a:t>
            </a:r>
            <a:endParaRPr dirty="0"/>
          </a:p>
        </p:txBody>
      </p:sp>
      <p:pic>
        <p:nvPicPr>
          <p:cNvPr id="2" name="Imagen 1" descr="Logotipo">
            <a:extLst>
              <a:ext uri="{FF2B5EF4-FFF2-40B4-BE49-F238E27FC236}">
                <a16:creationId xmlns:a16="http://schemas.microsoft.com/office/drawing/2014/main" id="{9615FA95-2222-D9A7-DB59-A81EEE26E5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8462" y="5552387"/>
            <a:ext cx="2180574" cy="4713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958B3C28-D5D8-8E53-509F-2F2F78EC0D84}"/>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18C0222E-EEFD-973F-ADFD-A672070A0FA9}"/>
              </a:ext>
            </a:extLst>
          </p:cNvPr>
          <p:cNvSpPr txBox="1">
            <a:spLocks noGrp="1"/>
          </p:cNvSpPr>
          <p:nvPr>
            <p:ph type="title"/>
          </p:nvPr>
        </p:nvSpPr>
        <p:spPr>
          <a:xfrm>
            <a:off x="2513894" y="223330"/>
            <a:ext cx="7704762"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I Características generales del Programa</a:t>
            </a:r>
            <a:endParaRPr dirty="0"/>
          </a:p>
        </p:txBody>
      </p:sp>
      <p:pic>
        <p:nvPicPr>
          <p:cNvPr id="3" name="Imagen 2" descr="Logotipo">
            <a:extLst>
              <a:ext uri="{FF2B5EF4-FFF2-40B4-BE49-F238E27FC236}">
                <a16:creationId xmlns:a16="http://schemas.microsoft.com/office/drawing/2014/main" id="{7183850A-7D62-9190-A00B-00DF0CFB7C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2180574" cy="471341"/>
          </a:xfrm>
          <a:prstGeom prst="rect">
            <a:avLst/>
          </a:prstGeom>
          <a:noFill/>
          <a:ln>
            <a:noFill/>
          </a:ln>
        </p:spPr>
      </p:pic>
      <p:sp>
        <p:nvSpPr>
          <p:cNvPr id="4" name="Subtítulo 2">
            <a:extLst>
              <a:ext uri="{FF2B5EF4-FFF2-40B4-BE49-F238E27FC236}">
                <a16:creationId xmlns:a16="http://schemas.microsoft.com/office/drawing/2014/main" id="{F6E2CF8E-3B87-DF41-3FEA-E5E135EA6FCD}"/>
              </a:ext>
            </a:extLst>
          </p:cNvPr>
          <p:cNvSpPr txBox="1">
            <a:spLocks/>
          </p:cNvSpPr>
          <p:nvPr/>
        </p:nvSpPr>
        <p:spPr>
          <a:xfrm>
            <a:off x="345207" y="1082840"/>
            <a:ext cx="5367436" cy="4802598"/>
          </a:xfrm>
          <a:prstGeom prst="rect">
            <a:avLst/>
          </a:prstGeom>
        </p:spPr>
        <p:txBody>
          <a:bodyPr/>
          <a:lstStyle>
            <a:lvl1pPr marL="0" indent="0" algn="l" defTabSz="914400" rtl="0" eaLnBrk="1" latinLnBrk="0" hangingPunct="1">
              <a:lnSpc>
                <a:spcPct val="90000"/>
              </a:lnSpc>
              <a:spcBef>
                <a:spcPts val="1000"/>
              </a:spcBef>
              <a:buFont typeface="Arial" panose="020B0604020202090204" pitchFamily="34" charset="0"/>
              <a:buNone/>
              <a:defRPr sz="2400" b="0" i="0" kern="1200">
                <a:solidFill>
                  <a:schemeClr val="tx1">
                    <a:tint val="75000"/>
                  </a:schemeClr>
                </a:solidFill>
                <a:latin typeface="Montserrat" panose="00000A00000000000000" pitchFamily="2" charset="77"/>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9pPr>
          </a:lstStyle>
          <a:p>
            <a:pPr algn="just" fontAlgn="base">
              <a:lnSpc>
                <a:spcPct val="100000"/>
              </a:lnSpc>
              <a:spcBef>
                <a:spcPts val="0"/>
              </a:spcBef>
              <a:buFont typeface="Arial"/>
              <a:buNone/>
            </a:pPr>
            <a:r>
              <a:rPr lang="es-MX" sz="1100" dirty="0">
                <a:solidFill>
                  <a:srgbClr val="000000"/>
                </a:solidFill>
                <a:latin typeface="Noto Sans" panose="020B0502040504020204" pitchFamily="34" charset="0"/>
                <a:ea typeface="Noto Sans" panose="020B0502040504020204" pitchFamily="34" charset="0"/>
                <a:cs typeface="Noto Sans" panose="020B0502040504020204" pitchFamily="34" charset="0"/>
              </a:rPr>
              <a:t>En el marco de la llegada de la primera mujer Presidenta de México Claudia Sheinbaum Pardo, se creó la </a:t>
            </a:r>
            <a:r>
              <a:rPr lang="es-MX" sz="11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Secretaría de las Mujeres </a:t>
            </a:r>
            <a:r>
              <a:rPr lang="es-MX" sz="1100" dirty="0">
                <a:solidFill>
                  <a:srgbClr val="000000"/>
                </a:solidFill>
                <a:latin typeface="Noto Sans" panose="020B0502040504020204" pitchFamily="34" charset="0"/>
                <a:ea typeface="Noto Sans" panose="020B0502040504020204" pitchFamily="34" charset="0"/>
                <a:cs typeface="Noto Sans" panose="020B0502040504020204" pitchFamily="34" charset="0"/>
              </a:rPr>
              <a:t>del Gobierno de México el 1 de enero de 2025, mediante un decreto que reformó, adicionó y derogó diversas disposiciones de la Ley Orgánica de la Administración Pública Federal, publicado el 28 de noviembre de 2024, con el objetivo de establecer y conducir la instrumentación, coordinación, supervisión, seguimiento, implementación y evaluación de la política nacional en materia de mujeres, adolescentes y niñas, igualdad sustantiva y transversalización de la perspectiva de género; así como la prevención, atención y erradicación de las violencias en contra de ellas. </a:t>
            </a:r>
          </a:p>
          <a:p>
            <a:pPr algn="just" fontAlgn="base">
              <a:lnSpc>
                <a:spcPct val="100000"/>
              </a:lnSpc>
              <a:spcBef>
                <a:spcPts val="0"/>
              </a:spcBef>
              <a:buFont typeface="Arial"/>
              <a:buNone/>
            </a:pPr>
            <a:r>
              <a:rPr lang="es-MX" sz="1100"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p>
          <a:p>
            <a:pPr algn="just" fontAlgn="base">
              <a:lnSpc>
                <a:spcPct val="100000"/>
              </a:lnSpc>
              <a:spcBef>
                <a:spcPts val="0"/>
              </a:spcBef>
              <a:buFont typeface="Arial"/>
            </a:pPr>
            <a:r>
              <a:rPr lang="es-MX" sz="1100" dirty="0">
                <a:solidFill>
                  <a:srgbClr val="000000"/>
                </a:solidFill>
                <a:latin typeface="Noto Sans" panose="020B0502040504020204" pitchFamily="34" charset="0"/>
                <a:ea typeface="Noto Sans" panose="020B0502040504020204" pitchFamily="34" charset="0"/>
                <a:cs typeface="Noto Sans" panose="020B0502040504020204" pitchFamily="34" charset="0"/>
              </a:rPr>
              <a:t>En este contexto, el 28 de febrero de 2025, se publicó en el Diario Oficial de la Federación (DOF), el Acuerdo por el que se emiten los Lineamientos del </a:t>
            </a:r>
            <a:r>
              <a:rPr lang="es-MX" sz="11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Programa de Atención Integral para el Bienestar de las Mujeres (PAIBIM), </a:t>
            </a:r>
            <a:r>
              <a:rPr lang="es-MX" sz="1100" dirty="0">
                <a:solidFill>
                  <a:srgbClr val="000000"/>
                </a:solidFill>
                <a:latin typeface="Noto Sans" panose="020B0502040504020204" pitchFamily="34" charset="0"/>
                <a:ea typeface="Noto Sans" panose="020B0502040504020204" pitchFamily="34" charset="0"/>
                <a:cs typeface="Noto Sans" panose="020B0502040504020204" pitchFamily="34" charset="0"/>
              </a:rPr>
              <a:t>el cual tiene como objetivo general, avanzar hacía un fortalecimiento institucional de las Instancias de Mujeres en las Entidades Federativas (IMEF) para brindar atención integral a las mujeres, mediante el otorgamiento de subsidios y asesorías.</a:t>
            </a:r>
          </a:p>
          <a:p>
            <a:pPr algn="just" fontAlgn="base">
              <a:lnSpc>
                <a:spcPct val="100000"/>
              </a:lnSpc>
              <a:spcBef>
                <a:spcPts val="0"/>
              </a:spcBef>
              <a:buFont typeface="Arial"/>
            </a:pPr>
            <a:endParaRPr lang="es-MX" sz="11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gn="just" fontAlgn="base">
              <a:lnSpc>
                <a:spcPct val="100000"/>
              </a:lnSpc>
              <a:spcBef>
                <a:spcPts val="0"/>
              </a:spcBef>
              <a:buFont typeface="Arial"/>
            </a:pPr>
            <a:r>
              <a:rPr lang="es-MX" sz="1100" dirty="0">
                <a:solidFill>
                  <a:srgbClr val="000000"/>
                </a:solidFill>
                <a:latin typeface="Noto Sans" panose="020B0502040504020204" pitchFamily="34" charset="0"/>
                <a:ea typeface="Noto Sans" panose="020B0502040504020204" pitchFamily="34" charset="0"/>
                <a:cs typeface="Noto Sans" panose="020B0502040504020204" pitchFamily="34" charset="0"/>
              </a:rPr>
              <a:t>En el marco del Programa, se implementará la </a:t>
            </a:r>
            <a:r>
              <a:rPr lang="es-MX" sz="11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Estrategia de Atención Integral (EIA)</a:t>
            </a:r>
            <a:r>
              <a:rPr lang="es-MX" sz="1100" b="1" dirty="0">
                <a:solidFill>
                  <a:srgbClr val="BC945A"/>
                </a:solidFill>
                <a:latin typeface="Montserrat SemiBold" panose="00000700000000000000" charset="0"/>
                <a:cs typeface="Arial"/>
              </a:rPr>
              <a:t> </a:t>
            </a:r>
            <a:r>
              <a:rPr lang="es-MX" sz="1100" dirty="0">
                <a:solidFill>
                  <a:srgbClr val="000000"/>
                </a:solidFill>
                <a:latin typeface="Noto Sans" panose="020B0502040504020204" pitchFamily="34" charset="0"/>
                <a:ea typeface="Noto Sans" panose="020B0502040504020204" pitchFamily="34" charset="0"/>
                <a:cs typeface="Noto Sans" panose="020B0502040504020204" pitchFamily="34" charset="0"/>
              </a:rPr>
              <a:t>para brindar servicios de atención integral a las mujeres que contribuyan a la promoción y al ejercicio pleno de sus derechos, su autonomía económica, la prevención y atención de las violencias contra las mujeres, el apoyo a la consolidación de redes comunitarias y el cambio cultural, con el fin de contribuir al logro de la Igualdad Sustantiva y al acceso de las mujeres a una vida libre de violencias. </a:t>
            </a:r>
          </a:p>
        </p:txBody>
      </p:sp>
      <p:sp>
        <p:nvSpPr>
          <p:cNvPr id="5" name="CuadroTexto 4">
            <a:extLst>
              <a:ext uri="{FF2B5EF4-FFF2-40B4-BE49-F238E27FC236}">
                <a16:creationId xmlns:a16="http://schemas.microsoft.com/office/drawing/2014/main" id="{28DD9E5D-98A7-55AE-8B3F-378732AC953F}"/>
              </a:ext>
            </a:extLst>
          </p:cNvPr>
          <p:cNvSpPr txBox="1"/>
          <p:nvPr/>
        </p:nvSpPr>
        <p:spPr>
          <a:xfrm>
            <a:off x="6479359" y="1856764"/>
            <a:ext cx="5377459" cy="3139321"/>
          </a:xfrm>
          <a:prstGeom prst="rect">
            <a:avLst/>
          </a:prstGeom>
          <a:noFill/>
        </p:spPr>
        <p:txBody>
          <a:bodyPr wrap="square" lIns="91440" tIns="45720" rIns="91440" bIns="45720" rtlCol="0" anchor="t">
            <a:spAutoFit/>
          </a:bodyPr>
          <a:lstStyle/>
          <a:p>
            <a:pPr algn="just"/>
            <a:r>
              <a:rPr lang="es-MX" sz="1100" dirty="0">
                <a:latin typeface="Noto Sans" panose="020B0502040504020204" pitchFamily="34" charset="0"/>
                <a:ea typeface="Noto Sans" panose="020B0502040504020204" pitchFamily="34" charset="0"/>
                <a:cs typeface="Noto Sans" panose="020B0502040504020204" pitchFamily="34" charset="0"/>
              </a:rPr>
              <a:t>En este sentido y en el marco del PAIBIM, se creó el componente de los </a:t>
            </a:r>
            <a:r>
              <a:rPr lang="en-US" sz="1100"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Centros LIBRE </a:t>
            </a:r>
            <a:r>
              <a:rPr lang="es-MX" sz="1100" dirty="0">
                <a:latin typeface="Noto Sans" panose="020B0502040504020204" pitchFamily="34" charset="0"/>
                <a:ea typeface="Noto Sans" panose="020B0502040504020204" pitchFamily="34" charset="0"/>
                <a:cs typeface="Noto Sans" panose="020B0502040504020204" pitchFamily="34" charset="0"/>
              </a:rPr>
              <a:t>que tienen por objetivo llevar atención integral a las mujeres en el territorio desde una perspectiva de género, enfoque de derechos humanos, la perspectiva de cuidados que promuevan una transformación cultural en las comunidades.</a:t>
            </a:r>
            <a:endParaRPr lang="es-ES_tradnl" sz="1100" b="1" dirty="0">
              <a:solidFill>
                <a:srgbClr val="245C4F"/>
              </a:solidFill>
              <a:latin typeface="Noto Sans" panose="020B0502040504020204" pitchFamily="34" charset="0"/>
              <a:ea typeface="Noto Sans" panose="020B0502040504020204" pitchFamily="34" charset="0"/>
              <a:cs typeface="Noto Sans" panose="020B0502040504020204" pitchFamily="34" charset="0"/>
            </a:endParaRPr>
          </a:p>
          <a:p>
            <a:pPr algn="just"/>
            <a:endParaRPr lang="es-ES_tradnl" sz="1100" b="1" dirty="0">
              <a:solidFill>
                <a:srgbClr val="BC945A"/>
              </a:solidFill>
              <a:latin typeface="Montserrat SemiBold" panose="00000700000000000000" charset="0"/>
              <a:ea typeface="Montserrat SemiBold" panose="00000700000000000000" charset="0"/>
              <a:cs typeface="Montserrat SemiBold" panose="00000700000000000000" charset="0"/>
            </a:endParaRPr>
          </a:p>
          <a:p>
            <a:pPr algn="just"/>
            <a:r>
              <a:rPr lang="es-MX" sz="1100" dirty="0">
                <a:latin typeface="Noto Sans" panose="020B0502040504020204" pitchFamily="34" charset="0"/>
                <a:ea typeface="Noto Sans" panose="020B0502040504020204" pitchFamily="34" charset="0"/>
                <a:cs typeface="Noto Sans" panose="020B0502040504020204" pitchFamily="34" charset="0"/>
              </a:rPr>
              <a:t>A través de estos Centros, se brindarán servicios a las mujeres para promover sus derechos, impulsar su autonomía económica, prevenir y atender las violencias y apoyar la consolidación de redes comunitarias y fortalecer el cambio cultural.</a:t>
            </a:r>
          </a:p>
          <a:p>
            <a:pPr algn="just"/>
            <a:endParaRPr lang="es-MX" sz="1100" dirty="0">
              <a:latin typeface="Noto Sans" panose="020B0502040504020204" pitchFamily="34" charset="0"/>
              <a:ea typeface="Noto Sans" panose="020B0502040504020204" pitchFamily="34" charset="0"/>
              <a:cs typeface="Noto Sans" panose="020B0502040504020204" pitchFamily="34" charset="0"/>
            </a:endParaRPr>
          </a:p>
          <a:p>
            <a:pPr algn="just"/>
            <a:r>
              <a:rPr lang="es-MX" sz="1100" dirty="0">
                <a:latin typeface="Noto Sans" panose="020B0502040504020204" pitchFamily="34" charset="0"/>
                <a:ea typeface="Noto Sans" panose="020B0502040504020204" pitchFamily="34" charset="0"/>
                <a:cs typeface="Noto Sans" panose="020B0502040504020204" pitchFamily="34" charset="0"/>
              </a:rPr>
              <a:t>Promueven el desarrollo integral de las mujeres mediante servicios, actividades y espacios de intercambio de saberes que fortalecen los vínculos comunitarios. Además, gracias a la estructura territorial del PAIBIM, estos centros también permiten reducir brechas de acceso a programas públicos, articular redes comunitarias y fomentar la colaboración interinstitucional para atender problemáticas colectivas desde el territorio.</a:t>
            </a:r>
          </a:p>
          <a:p>
            <a:pPr algn="just"/>
            <a:endParaRPr lang="es-MX" sz="11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21621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B934868B-B971-593A-36AB-C72130CAC7F2}"/>
            </a:ext>
          </a:extLst>
        </p:cNvPr>
        <p:cNvGrpSpPr/>
        <p:nvPr/>
      </p:nvGrpSpPr>
      <p:grpSpPr>
        <a:xfrm>
          <a:off x="0" y="0"/>
          <a:ext cx="0" cy="0"/>
          <a:chOff x="0" y="0"/>
          <a:chExt cx="0" cy="0"/>
        </a:xfrm>
      </p:grpSpPr>
      <p:pic>
        <p:nvPicPr>
          <p:cNvPr id="3" name="Imagen 2" descr="Logotipo">
            <a:extLst>
              <a:ext uri="{FF2B5EF4-FFF2-40B4-BE49-F238E27FC236}">
                <a16:creationId xmlns:a16="http://schemas.microsoft.com/office/drawing/2014/main" id="{8914CF98-96EA-8BF5-7B6D-B06F6D2FC0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2180574" cy="471341"/>
          </a:xfrm>
          <a:prstGeom prst="rect">
            <a:avLst/>
          </a:prstGeom>
          <a:noFill/>
          <a:ln>
            <a:noFill/>
          </a:ln>
        </p:spPr>
      </p:pic>
      <p:graphicFrame>
        <p:nvGraphicFramePr>
          <p:cNvPr id="2" name="Tabla 1">
            <a:extLst>
              <a:ext uri="{FF2B5EF4-FFF2-40B4-BE49-F238E27FC236}">
                <a16:creationId xmlns:a16="http://schemas.microsoft.com/office/drawing/2014/main" id="{236A82AF-1BCD-B5B9-DFC6-3ADB608C4A3E}"/>
              </a:ext>
            </a:extLst>
          </p:cNvPr>
          <p:cNvGraphicFramePr>
            <a:graphicFrameLocks noGrp="1"/>
          </p:cNvGraphicFramePr>
          <p:nvPr>
            <p:extLst>
              <p:ext uri="{D42A27DB-BD31-4B8C-83A1-F6EECF244321}">
                <p14:modId xmlns:p14="http://schemas.microsoft.com/office/powerpoint/2010/main" val="502569283"/>
              </p:ext>
            </p:extLst>
          </p:nvPr>
        </p:nvGraphicFramePr>
        <p:xfrm>
          <a:off x="1061037" y="1615209"/>
          <a:ext cx="10090872" cy="3632200"/>
        </p:xfrm>
        <a:graphic>
          <a:graphicData uri="http://schemas.openxmlformats.org/drawingml/2006/table">
            <a:tbl>
              <a:tblPr firstRow="1" bandRow="1">
                <a:tableStyleId>{91B5F860-EF51-45DD-A394-80DC48EFAA97}</a:tableStyleId>
              </a:tblPr>
              <a:tblGrid>
                <a:gridCol w="2153503">
                  <a:extLst>
                    <a:ext uri="{9D8B030D-6E8A-4147-A177-3AD203B41FA5}">
                      <a16:colId xmlns:a16="http://schemas.microsoft.com/office/drawing/2014/main" val="556880966"/>
                    </a:ext>
                  </a:extLst>
                </a:gridCol>
                <a:gridCol w="7937369">
                  <a:extLst>
                    <a:ext uri="{9D8B030D-6E8A-4147-A177-3AD203B41FA5}">
                      <a16:colId xmlns:a16="http://schemas.microsoft.com/office/drawing/2014/main" val="4245463008"/>
                    </a:ext>
                  </a:extLst>
                </a:gridCol>
              </a:tblGrid>
              <a:tr h="370840">
                <a:tc>
                  <a:txBody>
                    <a:bodyPr/>
                    <a:lstStyle/>
                    <a:p>
                      <a:pPr algn="ct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Tipo</a:t>
                      </a:r>
                      <a:endParaRPr lang="es-MX" sz="1400" dirty="0">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tcPr>
                </a:tc>
                <a:tc>
                  <a:txBody>
                    <a:bodyPr/>
                    <a:lstStyle/>
                    <a:p>
                      <a:pPr algn="ctr" fontAlgn="base">
                        <a:lnSpc>
                          <a:spcPct val="100000"/>
                        </a:lnSpc>
                        <a:spcBef>
                          <a:spcPts val="0"/>
                        </a:spcBef>
                        <a:buFont typeface="Arial"/>
                        <a:buNone/>
                      </a:pPr>
                      <a:r>
                        <a:rPr lang="es-MX" sz="1400" b="0" dirty="0">
                          <a:solidFill>
                            <a:srgbClr val="BC945A"/>
                          </a:solidFill>
                          <a:latin typeface="Noto Sans" panose="020B0502040504020204" pitchFamily="34" charset="0"/>
                          <a:ea typeface="Noto Sans" panose="020B0502040504020204" pitchFamily="34" charset="0"/>
                          <a:cs typeface="Noto Sans" panose="020B0502040504020204" pitchFamily="34" charset="0"/>
                        </a:rPr>
                        <a:t>Servicio</a:t>
                      </a:r>
                      <a:endParaRPr lang="es-MX" sz="1400" b="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algn="just" fontAlgn="base">
                        <a:lnSpc>
                          <a:spcPct val="100000"/>
                        </a:lnSpc>
                        <a:spcBef>
                          <a:spcPts val="0"/>
                        </a:spcBef>
                        <a:buFont typeface="Arial"/>
                        <a:buNone/>
                      </a:pPr>
                      <a:endPar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algn="just" fontAlgn="base">
                        <a:lnSpc>
                          <a:spcPct val="100000"/>
                        </a:lnSpc>
                        <a:spcBef>
                          <a:spcPts val="0"/>
                        </a:spcBef>
                        <a:buFont typeface="Arial"/>
                        <a:buNone/>
                      </a:pP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Deberá contar con la estructura operativo y deben desarrollar las actividades vinculadas a cada uno de los cinco servicios siguientes:</a:t>
                      </a: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 </a:t>
                      </a:r>
                    </a:p>
                    <a:p>
                      <a:pPr algn="just" fontAlgn="base">
                        <a:lnSpc>
                          <a:spcPct val="100000"/>
                        </a:lnSpc>
                        <a:spcBef>
                          <a:spcPts val="0"/>
                        </a:spcBef>
                        <a:buFont typeface="Arial"/>
                        <a:buNone/>
                      </a:pPr>
                      <a:endPar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endParaRPr>
                    </a:p>
                    <a:p>
                      <a:pPr algn="just" fontAlgn="base">
                        <a:lnSpc>
                          <a:spcPct val="100000"/>
                        </a:lnSpc>
                        <a:spcBef>
                          <a:spcPts val="0"/>
                        </a:spcBef>
                        <a:buFont typeface="Arial"/>
                        <a:buNone/>
                      </a:pPr>
                      <a:r>
                        <a:rPr lang="es-MX" sz="1400" dirty="0">
                          <a:solidFill>
                            <a:srgbClr val="BC945A"/>
                          </a:solidFill>
                          <a:latin typeface="Noto Sans" panose="020B0502040504020204" pitchFamily="34" charset="0"/>
                          <a:ea typeface="Noto Sans" panose="020B0502040504020204" pitchFamily="34" charset="0"/>
                          <a:cs typeface="Noto Sans" panose="020B0502040504020204" pitchFamily="34" charset="0"/>
                        </a:rPr>
                        <a:t>Creación de Redes comunitarias y fomento al liderazgo de las mujeres, </a:t>
                      </a:r>
                    </a:p>
                    <a:p>
                      <a:pPr algn="just" fontAlgn="base">
                        <a:lnSpc>
                          <a:spcPct val="100000"/>
                        </a:lnSpc>
                        <a:spcBef>
                          <a:spcPts val="0"/>
                        </a:spcBef>
                        <a:buFont typeface="Arial"/>
                        <a:buNone/>
                      </a:pPr>
                      <a:r>
                        <a:rPr lang="es-MX" sz="1400" dirty="0">
                          <a:solidFill>
                            <a:srgbClr val="BC945A"/>
                          </a:solidFill>
                          <a:latin typeface="Noto Sans" panose="020B0502040504020204" pitchFamily="34" charset="0"/>
                          <a:ea typeface="Noto Sans" panose="020B0502040504020204" pitchFamily="34" charset="0"/>
                          <a:cs typeface="Noto Sans" panose="020B0502040504020204" pitchFamily="34" charset="0"/>
                        </a:rPr>
                        <a:t>Promoción de los Derechos de las Mujeres, la Autonomía y Empoderamiento de las mujeres, </a:t>
                      </a:r>
                    </a:p>
                    <a:p>
                      <a:pPr algn="just" fontAlgn="base">
                        <a:lnSpc>
                          <a:spcPct val="100000"/>
                        </a:lnSpc>
                        <a:spcBef>
                          <a:spcPts val="0"/>
                        </a:spcBef>
                        <a:buFont typeface="Arial"/>
                        <a:buNone/>
                      </a:pPr>
                      <a:r>
                        <a:rPr lang="es-MX" sz="1400" dirty="0">
                          <a:solidFill>
                            <a:srgbClr val="BC945A"/>
                          </a:solidFill>
                          <a:latin typeface="Noto Sans" panose="020B0502040504020204" pitchFamily="34" charset="0"/>
                          <a:ea typeface="Noto Sans" panose="020B0502040504020204" pitchFamily="34" charset="0"/>
                          <a:cs typeface="Noto Sans" panose="020B0502040504020204" pitchFamily="34" charset="0"/>
                        </a:rPr>
                        <a:t>Cambio cultural y prevención de las violencias, </a:t>
                      </a:r>
                    </a:p>
                    <a:p>
                      <a:pPr algn="just" fontAlgn="base">
                        <a:lnSpc>
                          <a:spcPct val="100000"/>
                        </a:lnSpc>
                        <a:spcBef>
                          <a:spcPts val="0"/>
                        </a:spcBef>
                        <a:buFont typeface="Arial"/>
                        <a:buNone/>
                      </a:pPr>
                      <a:r>
                        <a:rPr lang="es-MX" sz="1400" dirty="0">
                          <a:solidFill>
                            <a:srgbClr val="BC945A"/>
                          </a:solidFill>
                          <a:latin typeface="Noto Sans" panose="020B0502040504020204" pitchFamily="34" charset="0"/>
                          <a:ea typeface="Noto Sans" panose="020B0502040504020204" pitchFamily="34" charset="0"/>
                          <a:cs typeface="Noto Sans" panose="020B0502040504020204" pitchFamily="34" charset="0"/>
                        </a:rPr>
                        <a:t>Asesoría psicoemocional y promoción de la salud de las mujeres y </a:t>
                      </a:r>
                    </a:p>
                    <a:p>
                      <a:pPr algn="just" fontAlgn="base">
                        <a:lnSpc>
                          <a:spcPct val="100000"/>
                        </a:lnSpc>
                        <a:spcBef>
                          <a:spcPts val="0"/>
                        </a:spcBef>
                        <a:buFont typeface="Arial"/>
                        <a:buNone/>
                      </a:pPr>
                      <a:r>
                        <a:rPr lang="es-MX" sz="1400" dirty="0">
                          <a:solidFill>
                            <a:srgbClr val="BC945A"/>
                          </a:solidFill>
                          <a:latin typeface="Noto Sans" panose="020B0502040504020204" pitchFamily="34" charset="0"/>
                          <a:ea typeface="Noto Sans" panose="020B0502040504020204" pitchFamily="34" charset="0"/>
                          <a:cs typeface="Noto Sans" panose="020B0502040504020204" pitchFamily="34" charset="0"/>
                        </a:rPr>
                        <a:t>Asesoría jurídica y atención de las violencias.</a:t>
                      </a:r>
                    </a:p>
                  </a:txBody>
                  <a:tcPr anchor="ctr">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tcPr>
                </a:tc>
                <a:extLst>
                  <a:ext uri="{0D108BD9-81ED-4DB2-BD59-A6C34878D82A}">
                    <a16:rowId xmlns:a16="http://schemas.microsoft.com/office/drawing/2014/main" val="1851560609"/>
                  </a:ext>
                </a:extLst>
              </a:tr>
              <a:tr h="370840">
                <a:tc>
                  <a:txBody>
                    <a:bodyPr/>
                    <a:lstStyle/>
                    <a:p>
                      <a:pPr algn="ct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Monto</a:t>
                      </a:r>
                      <a:endParaRPr lang="es-MX" sz="1400" dirty="0">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El monto es proporcional al número de Centros LIBRE, de conformidad con cada entidad federativa.</a:t>
                      </a:r>
                      <a:endPar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tcPr>
                </a:tc>
                <a:extLst>
                  <a:ext uri="{0D108BD9-81ED-4DB2-BD59-A6C34878D82A}">
                    <a16:rowId xmlns:a16="http://schemas.microsoft.com/office/drawing/2014/main" val="236301375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Periodo de ejecución</a:t>
                      </a:r>
                      <a:endParaRPr lang="es-MX" sz="1400" dirty="0">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Mayo a Diciembre, de acuerdo a lo establecido por el proyecto.</a:t>
                      </a:r>
                      <a:endPar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tcPr>
                </a:tc>
                <a:extLst>
                  <a:ext uri="{0D108BD9-81ED-4DB2-BD59-A6C34878D82A}">
                    <a16:rowId xmlns:a16="http://schemas.microsoft.com/office/drawing/2014/main" val="232747765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Fecha de entrega</a:t>
                      </a:r>
                      <a:endParaRPr lang="es-MX" sz="1400" dirty="0">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Las Entidades Federativas recibieron los recursos aprobados del programa en el mes de Mayo.</a:t>
                      </a:r>
                      <a:endPar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tcPr>
                </a:tc>
                <a:extLst>
                  <a:ext uri="{0D108BD9-81ED-4DB2-BD59-A6C34878D82A}">
                    <a16:rowId xmlns:a16="http://schemas.microsoft.com/office/drawing/2014/main" val="4187051382"/>
                  </a:ext>
                </a:extLst>
              </a:tr>
            </a:tbl>
          </a:graphicData>
        </a:graphic>
      </p:graphicFrame>
      <p:sp>
        <p:nvSpPr>
          <p:cNvPr id="10" name="Google Shape;51;p3">
            <a:extLst>
              <a:ext uri="{FF2B5EF4-FFF2-40B4-BE49-F238E27FC236}">
                <a16:creationId xmlns:a16="http://schemas.microsoft.com/office/drawing/2014/main" id="{FDF956C6-354E-2D80-F9A2-440133DC0374}"/>
              </a:ext>
            </a:extLst>
          </p:cNvPr>
          <p:cNvSpPr txBox="1">
            <a:spLocks noGrp="1"/>
          </p:cNvSpPr>
          <p:nvPr>
            <p:ph type="title"/>
          </p:nvPr>
        </p:nvSpPr>
        <p:spPr>
          <a:xfrm>
            <a:off x="2513894" y="223330"/>
            <a:ext cx="7704762"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I Características generales del Programa</a:t>
            </a:r>
            <a:endParaRPr dirty="0"/>
          </a:p>
        </p:txBody>
      </p:sp>
    </p:spTree>
    <p:extLst>
      <p:ext uri="{BB962C8B-B14F-4D97-AF65-F5344CB8AC3E}">
        <p14:creationId xmlns:p14="http://schemas.microsoft.com/office/powerpoint/2010/main" val="402245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F735554C-67FA-10C3-08DA-A4E98BAA6EEF}"/>
            </a:ext>
          </a:extLst>
        </p:cNvPr>
        <p:cNvGrpSpPr/>
        <p:nvPr/>
      </p:nvGrpSpPr>
      <p:grpSpPr>
        <a:xfrm>
          <a:off x="0" y="0"/>
          <a:ext cx="0" cy="0"/>
          <a:chOff x="0" y="0"/>
          <a:chExt cx="0" cy="0"/>
        </a:xfrm>
      </p:grpSpPr>
      <p:pic>
        <p:nvPicPr>
          <p:cNvPr id="3" name="Imagen 2" descr="Logotipo">
            <a:extLst>
              <a:ext uri="{FF2B5EF4-FFF2-40B4-BE49-F238E27FC236}">
                <a16:creationId xmlns:a16="http://schemas.microsoft.com/office/drawing/2014/main" id="{895746F1-25D3-7531-6B62-EC745DEBB7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2180574" cy="471341"/>
          </a:xfrm>
          <a:prstGeom prst="rect">
            <a:avLst/>
          </a:prstGeom>
          <a:noFill/>
          <a:ln>
            <a:noFill/>
          </a:ln>
        </p:spPr>
      </p:pic>
      <p:sp>
        <p:nvSpPr>
          <p:cNvPr id="10" name="Google Shape;51;p3">
            <a:extLst>
              <a:ext uri="{FF2B5EF4-FFF2-40B4-BE49-F238E27FC236}">
                <a16:creationId xmlns:a16="http://schemas.microsoft.com/office/drawing/2014/main" id="{A7DD98AA-05EF-6A2B-AC63-08BF9E7EDEFE}"/>
              </a:ext>
            </a:extLst>
          </p:cNvPr>
          <p:cNvSpPr txBox="1">
            <a:spLocks noGrp="1"/>
          </p:cNvSpPr>
          <p:nvPr>
            <p:ph type="title"/>
          </p:nvPr>
        </p:nvSpPr>
        <p:spPr>
          <a:xfrm>
            <a:off x="2513894" y="223330"/>
            <a:ext cx="7704762"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II Requisitos para la entrega del beneficio</a:t>
            </a:r>
            <a:endParaRPr dirty="0"/>
          </a:p>
        </p:txBody>
      </p:sp>
      <p:sp>
        <p:nvSpPr>
          <p:cNvPr id="4" name="Rectángulo: esquinas redondeadas 3">
            <a:extLst>
              <a:ext uri="{FF2B5EF4-FFF2-40B4-BE49-F238E27FC236}">
                <a16:creationId xmlns:a16="http://schemas.microsoft.com/office/drawing/2014/main" id="{8BEE139D-FC3C-20E0-16D2-EDECA3094510}"/>
              </a:ext>
            </a:extLst>
          </p:cNvPr>
          <p:cNvSpPr/>
          <p:nvPr/>
        </p:nvSpPr>
        <p:spPr>
          <a:xfrm>
            <a:off x="1102936" y="1276140"/>
            <a:ext cx="10001839" cy="4294938"/>
          </a:xfrm>
          <a:prstGeom prst="roundRect">
            <a:avLst/>
          </a:prstGeom>
          <a:solidFill>
            <a:srgbClr val="DEC9A2"/>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dirty="0"/>
          </a:p>
          <a:p>
            <a:endPar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De conformidad con lo establecido por los Lineamientos del PAIBIM los que se indican a continuación:</a:t>
            </a:r>
          </a:p>
          <a:p>
            <a:endPar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Presentar la documentación jurídica que se enlista en el numeral 4.2</a:t>
            </a:r>
          </a:p>
          <a:p>
            <a:pPr marL="171450" indent="-171450">
              <a:buFont typeface="Arial" panose="020B0604020202020204" pitchFamily="34" charset="0"/>
              <a:buChar char="•"/>
            </a:pP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Capturar y adjuntar en la Plataforma o herramienta digital que se ponga a disposición, la información y documentación del PIEAI (Anexo 2) considerando lo señalado en el numeral 4.2.4;</a:t>
            </a:r>
          </a:p>
          <a:p>
            <a:pPr marL="171450" indent="-171450">
              <a:buFont typeface="Arial" panose="020B0604020202020204" pitchFamily="34" charset="0"/>
              <a:buChar char="•"/>
            </a:pP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Contar con oficio de terminación o de terminación anticipada del Convenio Específico de Colaboración de su participación en el PROABIM del ejercicio fiscal 2023;</a:t>
            </a:r>
          </a:p>
          <a:p>
            <a:pPr marL="171450" indent="-171450">
              <a:buFont typeface="Arial" panose="020B0604020202020204" pitchFamily="34" charset="0"/>
              <a:buChar char="•"/>
            </a:pP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Contar con Constancia de Conclusión del Instrumento jurídico del PAIMEF, del ejercicio 2023;</a:t>
            </a:r>
          </a:p>
          <a:p>
            <a:pPr marL="171450" indent="-171450">
              <a:buFont typeface="Arial" panose="020B0604020202020204" pitchFamily="34" charset="0"/>
              <a:buChar char="•"/>
            </a:pP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No tener reintegros pendientes y en su caso costos financieros por cubrir derivado de su participación en el PROABIM y PAIMEF 2023;</a:t>
            </a:r>
          </a:p>
          <a:p>
            <a:pPr marL="171450" indent="-171450">
              <a:buFont typeface="Arial" panose="020B0604020202020204" pitchFamily="34" charset="0"/>
              <a:buChar char="•"/>
            </a:pP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No tener observaciones pendientes por atender en más de un ejercicio fiscal anterior;</a:t>
            </a:r>
          </a:p>
          <a:p>
            <a:pPr marL="171450" indent="-171450">
              <a:buFont typeface="Arial" panose="020B0604020202020204" pitchFamily="34" charset="0"/>
              <a:buChar char="•"/>
            </a:pP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Manifestar, mediante escrito libre dirigido a la CGVS, que, en caso de recibir apoyos de otros programas federales, por ningún motivo se duplicará el ejercicio de las acciones ni de los recursos asignados;</a:t>
            </a:r>
          </a:p>
          <a:p>
            <a:pPr marL="171450" indent="-171450">
              <a:buFont typeface="Arial" panose="020B0604020202020204" pitchFamily="34" charset="0"/>
              <a:buChar char="•"/>
            </a:pP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 Manifestar, mediante escrito libre dirigido a la CGVS, el compromiso de la IMEF para llevar a cabo las gestiones necesarias que garanticen la implementación de la Estrategia de Atención Integral, referentes a la infraestructura mínima requerida, el equipo, mobiliario, así como el material indispensable; y,</a:t>
            </a:r>
          </a:p>
          <a:p>
            <a:pPr marL="171450" indent="-171450">
              <a:buFont typeface="Arial" panose="020B0604020202020204" pitchFamily="34" charset="0"/>
              <a:buChar char="•"/>
            </a:pP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Presentar el formato solicitud de participación, el cual deberá capturar y llenar de acuerdo con la información solicitada </a:t>
            </a:r>
            <a:r>
              <a:rPr lang="es-MX" dirty="0" err="1">
                <a:solidFill>
                  <a:schemeClr val="tx1"/>
                </a:solidFill>
                <a:latin typeface="Noto Sans" panose="020B0502040504020204" pitchFamily="34" charset="0"/>
                <a:ea typeface="Noto Sans" panose="020B0502040504020204" pitchFamily="34" charset="0"/>
                <a:cs typeface="Noto Sans" panose="020B0502040504020204" pitchFamily="34" charset="0"/>
              </a:rPr>
              <a:t>enla</a:t>
            </a: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 plataforma o la herramienta digital que se ponga a disposición.</a:t>
            </a:r>
            <a:endParaRPr lang="es-MX" i="0" u="none" strike="noStrike" baseline="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74918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BE56E4F6-67D0-E2F3-6B0F-CBF6BED0DACE}"/>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CEB6940D-E137-A035-0892-5C53DA127F57}"/>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Actividades de Contraloría Social</a:t>
            </a:r>
            <a:endParaRPr dirty="0"/>
          </a:p>
        </p:txBody>
      </p:sp>
      <p:pic>
        <p:nvPicPr>
          <p:cNvPr id="3" name="Imagen 2" descr="Logotipo">
            <a:extLst>
              <a:ext uri="{FF2B5EF4-FFF2-40B4-BE49-F238E27FC236}">
                <a16:creationId xmlns:a16="http://schemas.microsoft.com/office/drawing/2014/main" id="{28AB8073-1EF3-FE76-2550-9357C67E2A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2180574" cy="471341"/>
          </a:xfrm>
          <a:prstGeom prst="rect">
            <a:avLst/>
          </a:prstGeom>
          <a:noFill/>
          <a:ln>
            <a:noFill/>
          </a:ln>
        </p:spPr>
      </p:pic>
      <p:grpSp>
        <p:nvGrpSpPr>
          <p:cNvPr id="15" name="Grupo 14">
            <a:extLst>
              <a:ext uri="{FF2B5EF4-FFF2-40B4-BE49-F238E27FC236}">
                <a16:creationId xmlns:a16="http://schemas.microsoft.com/office/drawing/2014/main" id="{4835569D-851F-09DB-27C5-E3C1A9A915F9}"/>
              </a:ext>
            </a:extLst>
          </p:cNvPr>
          <p:cNvGrpSpPr/>
          <p:nvPr/>
        </p:nvGrpSpPr>
        <p:grpSpPr>
          <a:xfrm>
            <a:off x="2368134" y="1106595"/>
            <a:ext cx="7462089" cy="4494014"/>
            <a:chOff x="2368134" y="1248000"/>
            <a:chExt cx="7462089" cy="4494014"/>
          </a:xfrm>
        </p:grpSpPr>
        <p:graphicFrame>
          <p:nvGraphicFramePr>
            <p:cNvPr id="16" name="Diagrama 15">
              <a:extLst>
                <a:ext uri="{FF2B5EF4-FFF2-40B4-BE49-F238E27FC236}">
                  <a16:creationId xmlns:a16="http://schemas.microsoft.com/office/drawing/2014/main" id="{FFB521EF-647C-0B6F-17ED-6C2F20C5A682}"/>
                </a:ext>
              </a:extLst>
            </p:cNvPr>
            <p:cNvGraphicFramePr/>
            <p:nvPr>
              <p:extLst>
                <p:ext uri="{D42A27DB-BD31-4B8C-83A1-F6EECF244321}">
                  <p14:modId xmlns:p14="http://schemas.microsoft.com/office/powerpoint/2010/main" val="2283126715"/>
                </p:ext>
              </p:extLst>
            </p:nvPr>
          </p:nvGraphicFramePr>
          <p:xfrm>
            <a:off x="4390847" y="2372909"/>
            <a:ext cx="3404531" cy="3369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ángulo: esquinas redondeadas 16">
              <a:extLst>
                <a:ext uri="{FF2B5EF4-FFF2-40B4-BE49-F238E27FC236}">
                  <a16:creationId xmlns:a16="http://schemas.microsoft.com/office/drawing/2014/main" id="{D9DE29D8-C7B7-3A4F-58DC-B485F159B2B4}"/>
                </a:ext>
              </a:extLst>
            </p:cNvPr>
            <p:cNvSpPr/>
            <p:nvPr/>
          </p:nvSpPr>
          <p:spPr>
            <a:xfrm>
              <a:off x="2368134" y="1248000"/>
              <a:ext cx="1694577" cy="721453"/>
            </a:xfrm>
            <a:prstGeom prst="roundRect">
              <a:avLst/>
            </a:prstGeom>
            <a:solidFill>
              <a:srgbClr val="9A793E"/>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Noto Sans" panose="020B0502040504020204" pitchFamily="34" charset="0"/>
                  <a:ea typeface="Noto Sans" panose="020B0502040504020204" pitchFamily="34" charset="0"/>
                  <a:cs typeface="Noto Sans" panose="020B0502040504020204" pitchFamily="34" charset="0"/>
                </a:rPr>
                <a:t>Promoción</a:t>
              </a:r>
              <a:endParaRPr lang="en-US" sz="1600" dirty="0">
                <a:latin typeface="Noto Sans" panose="020B0502040504020204" pitchFamily="34" charset="0"/>
                <a:ea typeface="Noto Sans" panose="020B0502040504020204" pitchFamily="34" charset="0"/>
                <a:cs typeface="Noto Sans" panose="020B0502040504020204" pitchFamily="34" charset="0"/>
              </a:endParaRPr>
            </a:p>
          </p:txBody>
        </p:sp>
        <p:sp>
          <p:nvSpPr>
            <p:cNvPr id="18" name="Rectángulo: esquinas redondeadas 17">
              <a:extLst>
                <a:ext uri="{FF2B5EF4-FFF2-40B4-BE49-F238E27FC236}">
                  <a16:creationId xmlns:a16="http://schemas.microsoft.com/office/drawing/2014/main" id="{42D98632-5AC2-AA73-66CC-E6BF42E8867F}"/>
                </a:ext>
              </a:extLst>
            </p:cNvPr>
            <p:cNvSpPr/>
            <p:nvPr/>
          </p:nvSpPr>
          <p:spPr>
            <a:xfrm>
              <a:off x="5257495" y="1254851"/>
              <a:ext cx="1686189" cy="721453"/>
            </a:xfrm>
            <a:prstGeom prst="roundRect">
              <a:avLst/>
            </a:prstGeom>
            <a:solidFill>
              <a:srgbClr val="9A793E"/>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Noto Sans" panose="020B0502040504020204" pitchFamily="34" charset="0"/>
                  <a:ea typeface="Noto Sans" panose="020B0502040504020204" pitchFamily="34" charset="0"/>
                  <a:cs typeface="Noto Sans" panose="020B0502040504020204" pitchFamily="34" charset="0"/>
                </a:rPr>
                <a:t>Operación</a:t>
              </a:r>
            </a:p>
          </p:txBody>
        </p:sp>
        <p:sp>
          <p:nvSpPr>
            <p:cNvPr id="19" name="Rectángulo: esquinas redondeadas 18">
              <a:extLst>
                <a:ext uri="{FF2B5EF4-FFF2-40B4-BE49-F238E27FC236}">
                  <a16:creationId xmlns:a16="http://schemas.microsoft.com/office/drawing/2014/main" id="{DDA0D857-1168-2BAF-813F-EAB7C7C85042}"/>
                </a:ext>
              </a:extLst>
            </p:cNvPr>
            <p:cNvSpPr/>
            <p:nvPr/>
          </p:nvSpPr>
          <p:spPr>
            <a:xfrm>
              <a:off x="8135646" y="1259038"/>
              <a:ext cx="1694577" cy="721453"/>
            </a:xfrm>
            <a:prstGeom prst="roundRect">
              <a:avLst/>
            </a:prstGeom>
            <a:solidFill>
              <a:srgbClr val="9A793E"/>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Noto Sans" panose="020B0502040504020204" pitchFamily="34" charset="0"/>
                  <a:ea typeface="Noto Sans" panose="020B0502040504020204" pitchFamily="34" charset="0"/>
                  <a:cs typeface="Noto Sans" panose="020B0502040504020204" pitchFamily="34" charset="0"/>
                </a:rPr>
                <a:t>Seguimiento</a:t>
              </a:r>
            </a:p>
          </p:txBody>
        </p:sp>
        <p:cxnSp>
          <p:nvCxnSpPr>
            <p:cNvPr id="20" name="Conector recto de flecha 19">
              <a:extLst>
                <a:ext uri="{FF2B5EF4-FFF2-40B4-BE49-F238E27FC236}">
                  <a16:creationId xmlns:a16="http://schemas.microsoft.com/office/drawing/2014/main" id="{BDC755BD-79CC-95BD-4906-A4ED0766BB2F}"/>
                </a:ext>
              </a:extLst>
            </p:cNvPr>
            <p:cNvCxnSpPr>
              <a:cxnSpLocks/>
              <a:stCxn id="17" idx="3"/>
              <a:endCxn id="18" idx="1"/>
            </p:cNvCxnSpPr>
            <p:nvPr/>
          </p:nvCxnSpPr>
          <p:spPr>
            <a:xfrm>
              <a:off x="4062711" y="1608727"/>
              <a:ext cx="1194784" cy="6851"/>
            </a:xfrm>
            <a:prstGeom prst="straightConnector1">
              <a:avLst/>
            </a:prstGeom>
            <a:solidFill>
              <a:srgbClr val="9A793E"/>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Conector recto de flecha 20">
              <a:extLst>
                <a:ext uri="{FF2B5EF4-FFF2-40B4-BE49-F238E27FC236}">
                  <a16:creationId xmlns:a16="http://schemas.microsoft.com/office/drawing/2014/main" id="{6F6DF24B-0AAF-95BD-B757-4EA0E78A3146}"/>
                </a:ext>
              </a:extLst>
            </p:cNvPr>
            <p:cNvCxnSpPr>
              <a:cxnSpLocks/>
              <a:stCxn id="18" idx="3"/>
              <a:endCxn id="19" idx="1"/>
            </p:cNvCxnSpPr>
            <p:nvPr/>
          </p:nvCxnSpPr>
          <p:spPr>
            <a:xfrm>
              <a:off x="6943684" y="1615578"/>
              <a:ext cx="1191962" cy="4187"/>
            </a:xfrm>
            <a:prstGeom prst="straightConnector1">
              <a:avLst/>
            </a:prstGeom>
            <a:solidFill>
              <a:srgbClr val="9A793E"/>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Conector recto de flecha 21">
              <a:extLst>
                <a:ext uri="{FF2B5EF4-FFF2-40B4-BE49-F238E27FC236}">
                  <a16:creationId xmlns:a16="http://schemas.microsoft.com/office/drawing/2014/main" id="{9B09E5FB-D77B-BE5D-828D-2FC6F0A8059F}"/>
                </a:ext>
              </a:extLst>
            </p:cNvPr>
            <p:cNvCxnSpPr>
              <a:cxnSpLocks/>
              <a:stCxn id="17" idx="2"/>
              <a:endCxn id="25" idx="0"/>
            </p:cNvCxnSpPr>
            <p:nvPr/>
          </p:nvCxnSpPr>
          <p:spPr>
            <a:xfrm>
              <a:off x="3215423" y="1969453"/>
              <a:ext cx="4085" cy="423882"/>
            </a:xfrm>
            <a:prstGeom prst="straightConnector1">
              <a:avLst/>
            </a:prstGeom>
            <a:solidFill>
              <a:srgbClr val="9A793E"/>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Conector recto de flecha 22">
              <a:extLst>
                <a:ext uri="{FF2B5EF4-FFF2-40B4-BE49-F238E27FC236}">
                  <a16:creationId xmlns:a16="http://schemas.microsoft.com/office/drawing/2014/main" id="{2F324472-C93C-5B92-2FD7-D36BD4C8B720}"/>
                </a:ext>
              </a:extLst>
            </p:cNvPr>
            <p:cNvCxnSpPr>
              <a:cxnSpLocks/>
              <a:stCxn id="18" idx="2"/>
              <a:endCxn id="16" idx="0"/>
            </p:cNvCxnSpPr>
            <p:nvPr/>
          </p:nvCxnSpPr>
          <p:spPr>
            <a:xfrm flipH="1">
              <a:off x="6093112" y="1976304"/>
              <a:ext cx="7478" cy="396605"/>
            </a:xfrm>
            <a:prstGeom prst="straightConnector1">
              <a:avLst/>
            </a:prstGeom>
            <a:solidFill>
              <a:srgbClr val="9A793E"/>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Conector recto de flecha 23">
              <a:extLst>
                <a:ext uri="{FF2B5EF4-FFF2-40B4-BE49-F238E27FC236}">
                  <a16:creationId xmlns:a16="http://schemas.microsoft.com/office/drawing/2014/main" id="{B641C057-305A-42D4-5951-F0942F09E914}"/>
                </a:ext>
              </a:extLst>
            </p:cNvPr>
            <p:cNvCxnSpPr>
              <a:cxnSpLocks/>
              <a:stCxn id="19" idx="2"/>
              <a:endCxn id="28" idx="0"/>
            </p:cNvCxnSpPr>
            <p:nvPr/>
          </p:nvCxnSpPr>
          <p:spPr>
            <a:xfrm flipH="1">
              <a:off x="8971429" y="1980491"/>
              <a:ext cx="11506" cy="414413"/>
            </a:xfrm>
            <a:prstGeom prst="straightConnector1">
              <a:avLst/>
            </a:prstGeom>
            <a:solidFill>
              <a:srgbClr val="9A793E"/>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25" name="Diagrama 24">
            <a:extLst>
              <a:ext uri="{FF2B5EF4-FFF2-40B4-BE49-F238E27FC236}">
                <a16:creationId xmlns:a16="http://schemas.microsoft.com/office/drawing/2014/main" id="{33603F1D-90D8-A453-AEAC-610FA3A319A4}"/>
              </a:ext>
            </a:extLst>
          </p:cNvPr>
          <p:cNvGraphicFramePr/>
          <p:nvPr>
            <p:extLst>
              <p:ext uri="{D42A27DB-BD31-4B8C-83A1-F6EECF244321}">
                <p14:modId xmlns:p14="http://schemas.microsoft.com/office/powerpoint/2010/main" val="4165129269"/>
              </p:ext>
            </p:extLst>
          </p:nvPr>
        </p:nvGraphicFramePr>
        <p:xfrm>
          <a:off x="1517243" y="2251930"/>
          <a:ext cx="3404531" cy="336910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8" name="Diagrama 27">
            <a:extLst>
              <a:ext uri="{FF2B5EF4-FFF2-40B4-BE49-F238E27FC236}">
                <a16:creationId xmlns:a16="http://schemas.microsoft.com/office/drawing/2014/main" id="{590A88A0-7A21-AE61-26E7-452D8D72FCC2}"/>
              </a:ext>
            </a:extLst>
          </p:cNvPr>
          <p:cNvGraphicFramePr/>
          <p:nvPr>
            <p:extLst>
              <p:ext uri="{D42A27DB-BD31-4B8C-83A1-F6EECF244321}">
                <p14:modId xmlns:p14="http://schemas.microsoft.com/office/powerpoint/2010/main" val="3419362947"/>
              </p:ext>
            </p:extLst>
          </p:nvPr>
        </p:nvGraphicFramePr>
        <p:xfrm>
          <a:off x="7269164" y="2253499"/>
          <a:ext cx="3404531" cy="336910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83706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E66CB93A-A7D4-8A28-A89C-BEC9656CB3DF}"/>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4FDCBE06-2DDB-AAAD-6D57-241405F0C2B1}"/>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Comités de Contraloría Social</a:t>
            </a:r>
            <a:endParaRPr dirty="0"/>
          </a:p>
        </p:txBody>
      </p:sp>
      <p:pic>
        <p:nvPicPr>
          <p:cNvPr id="3" name="Imagen 2" descr="Logotipo">
            <a:extLst>
              <a:ext uri="{FF2B5EF4-FFF2-40B4-BE49-F238E27FC236}">
                <a16:creationId xmlns:a16="http://schemas.microsoft.com/office/drawing/2014/main" id="{17F578E2-AE40-C684-2265-4242D5F7E0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2180574" cy="471341"/>
          </a:xfrm>
          <a:prstGeom prst="rect">
            <a:avLst/>
          </a:prstGeom>
          <a:noFill/>
          <a:ln>
            <a:noFill/>
          </a:ln>
        </p:spPr>
      </p:pic>
      <p:sp>
        <p:nvSpPr>
          <p:cNvPr id="2" name="CuadroTexto 1">
            <a:extLst>
              <a:ext uri="{FF2B5EF4-FFF2-40B4-BE49-F238E27FC236}">
                <a16:creationId xmlns:a16="http://schemas.microsoft.com/office/drawing/2014/main" id="{8F02FFEB-F6D5-7456-AF7A-F4619746BD85}"/>
              </a:ext>
            </a:extLst>
          </p:cNvPr>
          <p:cNvSpPr txBox="1"/>
          <p:nvPr/>
        </p:nvSpPr>
        <p:spPr>
          <a:xfrm>
            <a:off x="360352" y="1531863"/>
            <a:ext cx="10744510" cy="738664"/>
          </a:xfrm>
          <a:prstGeom prst="rect">
            <a:avLst/>
          </a:prstGeom>
          <a:noFill/>
        </p:spPr>
        <p:txBody>
          <a:bodyPr wrap="square" rtlCol="0">
            <a:spAutoFit/>
          </a:bodyPr>
          <a:lstStyle/>
          <a:p>
            <a:pPr algn="just"/>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Son el mecanismo de las usuarias para que, de manera organizada, verifiquen el cumplimiento de la instalación o fortalecimiento de los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la ejecución del componente, los servicios que ahí se brindan y la correcta aplicación de los recursos asignados al proyecto.</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uadroTexto 5">
            <a:extLst>
              <a:ext uri="{FF2B5EF4-FFF2-40B4-BE49-F238E27FC236}">
                <a16:creationId xmlns:a16="http://schemas.microsoft.com/office/drawing/2014/main" id="{CF1BD677-0873-8207-8138-9BB72F2194E9}"/>
              </a:ext>
            </a:extLst>
          </p:cNvPr>
          <p:cNvSpPr txBox="1"/>
          <p:nvPr/>
        </p:nvSpPr>
        <p:spPr>
          <a:xfrm>
            <a:off x="362788" y="2515343"/>
            <a:ext cx="4988660" cy="2462213"/>
          </a:xfrm>
          <a:prstGeom prst="rect">
            <a:avLst/>
          </a:prstGeom>
          <a:noFill/>
        </p:spPr>
        <p:txBody>
          <a:bodyPr wrap="square" rtlCol="0">
            <a:spAutoFit/>
          </a:bodyPr>
          <a:lstStyle/>
          <a:p>
            <a:pPr algn="just"/>
            <a:r>
              <a:rPr lang="es-ES_tradnl" sz="1400" b="1" dirty="0">
                <a:solidFill>
                  <a:srgbClr val="9A793E"/>
                </a:solidFill>
                <a:latin typeface="Noto Sans" panose="020B0502040504020204" pitchFamily="34" charset="0"/>
                <a:ea typeface="Noto Sans" panose="020B0502040504020204" pitchFamily="34" charset="0"/>
                <a:cs typeface="Noto Sans" panose="020B0502040504020204" pitchFamily="34" charset="0"/>
              </a:rPr>
              <a:t>Derechos:</a:t>
            </a:r>
            <a:endParaRPr lang="en-US"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algn="just"/>
            <a:r>
              <a:rPr lang="es-MX"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rPr>
              <a:t> </a:t>
            </a:r>
            <a:endParaRPr lang="en-US"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Solicitar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información del Programa y de los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a la Secretaría de las Mujeres (Mujeres) en su calidad de instancia normativa y a la IMEF como instancia ejecutora;</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Conocer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las características y tipos de apoyo del PAIBIM, en específico del componente: </a:t>
            </a:r>
            <a:r>
              <a:rPr lang="es-MX" b="0" i="1" dirty="0">
                <a:solidFill>
                  <a:srgbClr val="1A3A31"/>
                </a:solidFill>
                <a:effectLst/>
                <a:latin typeface="Open Sans" panose="020B0606030504020204" pitchFamily="34" charset="0"/>
              </a:rPr>
              <a:t>C1_Componente Centros LIBRE.</a:t>
            </a:r>
            <a:endParaRPr lang="en-US" sz="1400" i="1"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Localizar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el expediente técnico del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se instala o fortalece.</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uadroTexto 6">
            <a:extLst>
              <a:ext uri="{FF2B5EF4-FFF2-40B4-BE49-F238E27FC236}">
                <a16:creationId xmlns:a16="http://schemas.microsoft.com/office/drawing/2014/main" id="{FC5630E5-B7ED-8CCF-CA69-242064F1270D}"/>
              </a:ext>
            </a:extLst>
          </p:cNvPr>
          <p:cNvSpPr txBox="1"/>
          <p:nvPr/>
        </p:nvSpPr>
        <p:spPr>
          <a:xfrm>
            <a:off x="6125629" y="2508933"/>
            <a:ext cx="4988660" cy="2677656"/>
          </a:xfrm>
          <a:prstGeom prst="rect">
            <a:avLst/>
          </a:prstGeom>
          <a:noFill/>
        </p:spPr>
        <p:txBody>
          <a:bodyPr wrap="square" lIns="91440" tIns="45720" rIns="91440" bIns="45720" rtlCol="0" anchor="t">
            <a:spAutoFit/>
          </a:bodyPr>
          <a:lstStyle/>
          <a:p>
            <a:pPr algn="just"/>
            <a:r>
              <a:rPr lang="es-ES_tradnl" sz="1400" b="1" dirty="0">
                <a:solidFill>
                  <a:srgbClr val="9A793E"/>
                </a:solidFill>
                <a:latin typeface="Noto Sans" panose="020B0502040504020204" pitchFamily="34" charset="0"/>
                <a:ea typeface="Noto Sans" panose="020B0502040504020204" pitchFamily="34" charset="0"/>
                <a:cs typeface="Noto Sans" panose="020B0502040504020204" pitchFamily="34" charset="0"/>
              </a:rPr>
              <a:t>Obligaciones:</a:t>
            </a:r>
            <a:endParaRPr lang="es-MX"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algn="just"/>
            <a:endParaRPr lang="en-US"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Vigilar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el ejercicio de los recursos públicos para la instalación y fortalecimiento de los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sea oportuno y transparente en apego a lo establecido en los Lineamientos del PAIBIM;</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Verificar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se cumpla con el periodo de ejecución y exista la documentación probatoria;</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Registrar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en los diferentes formatos los resultados de las actividades de Contraloría Social, así como dar seguimiento, acompañamiento y difusión de las mismas.</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41071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A5410301-8707-EC9C-8883-95BD6230C657}"/>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F00B9EEA-B1A6-8447-FC44-8EF510C8A213}"/>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Quejas y denuncias</a:t>
            </a:r>
            <a:endParaRPr dirty="0"/>
          </a:p>
        </p:txBody>
      </p:sp>
      <p:pic>
        <p:nvPicPr>
          <p:cNvPr id="3" name="Imagen 2" descr="Logotipo">
            <a:extLst>
              <a:ext uri="{FF2B5EF4-FFF2-40B4-BE49-F238E27FC236}">
                <a16:creationId xmlns:a16="http://schemas.microsoft.com/office/drawing/2014/main" id="{264159CC-EEE9-7C35-FD33-B49A93403D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2180574" cy="471341"/>
          </a:xfrm>
          <a:prstGeom prst="rect">
            <a:avLst/>
          </a:prstGeom>
          <a:noFill/>
          <a:ln>
            <a:noFill/>
          </a:ln>
        </p:spPr>
      </p:pic>
      <p:sp>
        <p:nvSpPr>
          <p:cNvPr id="4" name="CuadroTexto 3">
            <a:extLst>
              <a:ext uri="{FF2B5EF4-FFF2-40B4-BE49-F238E27FC236}">
                <a16:creationId xmlns:a16="http://schemas.microsoft.com/office/drawing/2014/main" id="{85D27046-33A0-F24E-89A4-94F10EDB13E8}"/>
              </a:ext>
            </a:extLst>
          </p:cNvPr>
          <p:cNvSpPr txBox="1"/>
          <p:nvPr/>
        </p:nvSpPr>
        <p:spPr>
          <a:xfrm>
            <a:off x="356189" y="1289948"/>
            <a:ext cx="11479619" cy="4686411"/>
          </a:xfrm>
          <a:prstGeom prst="rect">
            <a:avLst/>
          </a:prstGeom>
          <a:noFill/>
        </p:spPr>
        <p:txBody>
          <a:bodyPr wrap="square" rtlCol="0">
            <a:spAutoFit/>
          </a:bodyPr>
          <a:lstStyle/>
          <a:p>
            <a:pPr algn="just"/>
            <a:endParaRPr lang="es-ES_tradnl" sz="800" b="1"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228600" lvl="0" indent="-228600" algn="just">
              <a:buFont typeface="Arial" panose="020B0604020202020204" pitchFamily="34" charset="0"/>
              <a:buChar char="•"/>
            </a:pPr>
            <a:r>
              <a:rPr lang="es-MX"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Secretaría de las Mujeres:</a:t>
            </a:r>
          </a:p>
          <a:p>
            <a:pPr marL="45021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Las denuncias podrán realizarse mediante correo electrónico a la cuenta </a:t>
            </a:r>
            <a:r>
              <a:rPr lang="es-MX" u="none" strike="noStrike" dirty="0">
                <a:solidFill>
                  <a:srgbClr val="0563C1"/>
                </a:solidFill>
                <a:effectLst/>
                <a:latin typeface="Noto Sans" panose="020B0502040504020204" pitchFamily="34" charset="0"/>
                <a:ea typeface="Noto Sans" panose="020B0502040504020204" pitchFamily="34" charset="0"/>
                <a:cs typeface="Noto Sans" panose="020B0502040504020204" pitchFamily="34" charset="0"/>
                <a:hlinkClick r:id="rId4"/>
              </a:rPr>
              <a:t>mnromo@mujeres.gob.mx</a:t>
            </a:r>
            <a:r>
              <a:rPr lang="es-MX" dirty="0">
                <a:effectLst/>
                <a:latin typeface="Noto Sans" panose="020B0502040504020204" pitchFamily="34" charset="0"/>
                <a:ea typeface="Noto Sans" panose="020B0502040504020204" pitchFamily="34" charset="0"/>
                <a:cs typeface="Noto Sans" panose="020B0502040504020204" pitchFamily="34" charset="0"/>
              </a:rPr>
              <a:t>; o mediante escrito presentado en la Secretaría de las Mujeres a la Dirección de Seguimiento a la Implementación de Proyectos Estratégicos en las Entidades Federativas, ubicada en Barranca del Muerto No. 209, piso 8, San José Insurgentes, Ciudad de México. C.P.03900.</a:t>
            </a:r>
          </a:p>
          <a:p>
            <a:pPr marL="45021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 </a:t>
            </a:r>
          </a:p>
          <a:p>
            <a:pPr marL="228600" indent="-228600" algn="just">
              <a:buFont typeface="Arial" panose="020B0604020202020204" pitchFamily="34" charset="0"/>
              <a:buChar char="•"/>
            </a:pPr>
            <a:r>
              <a:rPr lang="es-MX"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Órgano Interno de Control:</a:t>
            </a:r>
          </a:p>
          <a:p>
            <a:pPr marL="45021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Las denuncias podrán realizarse mediante correo electrónico a la cuenta </a:t>
            </a:r>
            <a:r>
              <a:rPr lang="es-MX" u="sng" dirty="0">
                <a:solidFill>
                  <a:srgbClr val="0563C1"/>
                </a:solidFill>
                <a:effectLst/>
                <a:latin typeface="Noto Sans" panose="020B0502040504020204" pitchFamily="34" charset="0"/>
                <a:ea typeface="Noto Sans" panose="020B0502040504020204" pitchFamily="34" charset="0"/>
                <a:cs typeface="Noto Sans" panose="020B0502040504020204" pitchFamily="34" charset="0"/>
                <a:hlinkClick r:id="rId5"/>
              </a:rPr>
              <a:t>contraloriainterna@mujeres.gob.mx</a:t>
            </a:r>
            <a:r>
              <a:rPr lang="es-MX" dirty="0">
                <a:effectLst/>
                <a:latin typeface="Noto Sans" panose="020B0502040504020204" pitchFamily="34" charset="0"/>
                <a:ea typeface="Noto Sans" panose="020B0502040504020204" pitchFamily="34" charset="0"/>
                <a:cs typeface="Noto Sans" panose="020B0502040504020204" pitchFamily="34" charset="0"/>
              </a:rPr>
              <a:t>; o mediante escrito presentado en la Secretaría de las Mujeres ante el Órgano Interno de Control, ubicado en Barranca del Muerto No. 209, piso 7, San José Insurgentes, Ciudad de México. C.P.03900.</a:t>
            </a:r>
          </a:p>
          <a:p>
            <a:pPr marL="450215" algn="just">
              <a:lnSpc>
                <a:spcPct val="115000"/>
              </a:lnSpc>
              <a:spcAft>
                <a:spcPts val="800"/>
              </a:spcAft>
              <a:buNone/>
            </a:pPr>
            <a:endParaRPr lang="es-MX" dirty="0">
              <a:effectLst/>
              <a:latin typeface="Noto Sans" panose="020B0502040504020204" pitchFamily="34" charset="0"/>
              <a:ea typeface="Noto Sans" panose="020B0502040504020204" pitchFamily="34" charset="0"/>
              <a:cs typeface="Noto Sans" panose="020B0502040504020204" pitchFamily="34" charset="0"/>
            </a:endParaRPr>
          </a:p>
          <a:p>
            <a:pPr marL="228600" lvl="0" indent="-228600" algn="just">
              <a:buFont typeface="Arial" panose="020B0604020202020204" pitchFamily="34" charset="0"/>
              <a:buChar char="•"/>
            </a:pPr>
            <a:r>
              <a:rPr lang="es-MX"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Órgano Estatal de Control (OEC):</a:t>
            </a:r>
          </a:p>
          <a:p>
            <a:pPr marL="449580" indent="63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La(s) instancia(s) ejecutora(s) podrá(n) coordinarse en la(s) entidad(es) federativa(s) para señalar los mecanismos del OEC correspondiente en los materiales de difusión y capacitación. En este sentido, las denuncias podrán realizarse mediante correo electrónico o mediante escrito una vez que las Instancias de las Mujeres en las Entidades Federativas publiquen los datos de contacto de los órganos estatales a través de las páginas institucionales y/o volante de difusión.</a:t>
            </a:r>
            <a:endParaRPr lang="es-MX" b="1" dirty="0">
              <a:solidFill>
                <a:srgbClr val="245C4F"/>
              </a:solidFill>
              <a:latin typeface="Noto Sans" panose="020B0502040504020204" pitchFamily="34" charset="0"/>
              <a:ea typeface="Noto Sans" panose="020B0502040504020204" pitchFamily="34" charset="0"/>
              <a:cs typeface="Noto Sans" panose="020B0502040504020204" pitchFamily="34" charset="0"/>
            </a:endParaRPr>
          </a:p>
          <a:p>
            <a:pPr algn="just"/>
            <a:endParaRPr lang="en-US" sz="1100" b="1" dirty="0">
              <a:solidFill>
                <a:srgbClr val="245C4F"/>
              </a:solidFill>
              <a:latin typeface="Montserrat SemiBold" panose="00000700000000000000" charset="0"/>
            </a:endParaRPr>
          </a:p>
          <a:p>
            <a:pPr algn="just"/>
            <a:endParaRPr lang="en-US" sz="1100" b="1" dirty="0">
              <a:solidFill>
                <a:schemeClr val="accent6">
                  <a:lumMod val="50000"/>
                </a:schemeClr>
              </a:solidFill>
              <a:latin typeface="Montserrat SemiBold" panose="00000700000000000000" charset="0"/>
            </a:endParaRPr>
          </a:p>
        </p:txBody>
      </p:sp>
    </p:spTree>
    <p:extLst>
      <p:ext uri="{BB962C8B-B14F-4D97-AF65-F5344CB8AC3E}">
        <p14:creationId xmlns:p14="http://schemas.microsoft.com/office/powerpoint/2010/main" val="28745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F261CB54-3F25-8AEE-54FD-4B37561934C1}"/>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86C63E37-1DFE-869E-DEF1-5460A7709BCA}"/>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Quejas y denuncias</a:t>
            </a:r>
            <a:endParaRPr dirty="0"/>
          </a:p>
        </p:txBody>
      </p:sp>
      <p:pic>
        <p:nvPicPr>
          <p:cNvPr id="3" name="Imagen 2" descr="Logotipo">
            <a:extLst>
              <a:ext uri="{FF2B5EF4-FFF2-40B4-BE49-F238E27FC236}">
                <a16:creationId xmlns:a16="http://schemas.microsoft.com/office/drawing/2014/main" id="{344655F1-BDA1-84ED-21B3-C3BF09C8C3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2180574" cy="471341"/>
          </a:xfrm>
          <a:prstGeom prst="rect">
            <a:avLst/>
          </a:prstGeom>
          <a:noFill/>
          <a:ln>
            <a:noFill/>
          </a:ln>
        </p:spPr>
      </p:pic>
      <p:sp>
        <p:nvSpPr>
          <p:cNvPr id="4" name="CuadroTexto 3">
            <a:extLst>
              <a:ext uri="{FF2B5EF4-FFF2-40B4-BE49-F238E27FC236}">
                <a16:creationId xmlns:a16="http://schemas.microsoft.com/office/drawing/2014/main" id="{0F1B01C9-C05E-D377-DC97-7DE172855BC5}"/>
              </a:ext>
            </a:extLst>
          </p:cNvPr>
          <p:cNvSpPr txBox="1"/>
          <p:nvPr/>
        </p:nvSpPr>
        <p:spPr>
          <a:xfrm>
            <a:off x="356189" y="1572761"/>
            <a:ext cx="11479619" cy="3691267"/>
          </a:xfrm>
          <a:prstGeom prst="rect">
            <a:avLst/>
          </a:prstGeom>
          <a:noFill/>
        </p:spPr>
        <p:txBody>
          <a:bodyPr wrap="square" rtlCol="0">
            <a:spAutoFit/>
          </a:bodyPr>
          <a:lstStyle/>
          <a:p>
            <a:pPr algn="just"/>
            <a:endParaRPr lang="es-ES_tradnl" sz="1100" b="1" dirty="0">
              <a:solidFill>
                <a:schemeClr val="accent6">
                  <a:lumMod val="50000"/>
                </a:schemeClr>
              </a:solidFill>
              <a:latin typeface="Montserrat SemiBold" panose="00000700000000000000" charset="0"/>
            </a:endParaRPr>
          </a:p>
          <a:p>
            <a:pPr marL="228600" indent="-228600" algn="just">
              <a:buFont typeface="Arial" panose="020B0604020202020204" pitchFamily="34" charset="0"/>
              <a:buChar char="•"/>
            </a:pPr>
            <a:r>
              <a:rPr lang="es-MX" sz="1600"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Secretaría de la Anticorrupción y Buen Gobierno:</a:t>
            </a:r>
          </a:p>
          <a:p>
            <a:pPr marL="450215" algn="just">
              <a:lnSpc>
                <a:spcPct val="115000"/>
              </a:lnSpc>
              <a:spcAft>
                <a:spcPts val="800"/>
              </a:spcAft>
              <a:buNone/>
            </a:pPr>
            <a:r>
              <a:rPr lang="es-MX" sz="1600" dirty="0">
                <a:effectLst/>
                <a:latin typeface="Noto Sans" panose="020B0502040504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635" algn="just">
              <a:lnSpc>
                <a:spcPct val="115000"/>
              </a:lnSpc>
              <a:spcAft>
                <a:spcPts val="800"/>
              </a:spcAft>
            </a:pPr>
            <a:r>
              <a:rPr lang="es-MX" sz="1600" dirty="0">
                <a:latin typeface="Noto Sans" panose="020B0502040504020204" pitchFamily="34" charset="0"/>
                <a:ea typeface="Noto Sans" panose="020B0502040504020204" pitchFamily="34" charset="0"/>
                <a:cs typeface="Noto Sans" panose="020B0502040504020204" pitchFamily="34" charset="0"/>
              </a:rPr>
              <a:t>Las denuncias podrán realizarse a través del Sistema Integral de Denuncias Ciudadanas (SIDEC) en la liga </a:t>
            </a:r>
            <a:r>
              <a:rPr lang="es-MX" sz="1600" dirty="0">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https://sidec.buengobierno.gob.mx/</a:t>
            </a:r>
            <a:r>
              <a:rPr lang="es-MX" sz="1600" dirty="0">
                <a:latin typeface="Noto Sans" panose="020B0502040504020204" pitchFamily="34" charset="0"/>
                <a:ea typeface="Noto Sans" panose="020B0502040504020204" pitchFamily="34" charset="0"/>
                <a:cs typeface="Noto Sans" panose="020B0502040504020204" pitchFamily="34" charset="0"/>
              </a:rPr>
              <a:t> las 24 horas del día, los 365 días del año; o mediante escrito presentado en la Secretaría Anticorrupción y Buen Gobierno, ubicada en Avenida Insurgentes Sur 1735, Colonia Guadalupe </a:t>
            </a:r>
            <a:r>
              <a:rPr lang="es-MX" sz="1600" dirty="0" err="1">
                <a:latin typeface="Noto Sans" panose="020B0502040504020204" pitchFamily="34" charset="0"/>
                <a:ea typeface="Noto Sans" panose="020B0502040504020204" pitchFamily="34" charset="0"/>
                <a:cs typeface="Noto Sans" panose="020B0502040504020204" pitchFamily="34" charset="0"/>
              </a:rPr>
              <a:t>Inn</a:t>
            </a:r>
            <a:r>
              <a:rPr lang="es-MX" sz="1600" dirty="0">
                <a:latin typeface="Noto Sans" panose="020B0502040504020204" pitchFamily="34" charset="0"/>
                <a:ea typeface="Noto Sans" panose="020B0502040504020204" pitchFamily="34" charset="0"/>
                <a:cs typeface="Noto Sans" panose="020B0502040504020204" pitchFamily="34" charset="0"/>
              </a:rPr>
              <a:t>, C. P. 01020, Alcaldía Álvaro Obregón, Ciudad de México.</a:t>
            </a:r>
          </a:p>
          <a:p>
            <a:pPr marL="449580" indent="635" algn="just">
              <a:lnSpc>
                <a:spcPct val="115000"/>
              </a:lnSpc>
              <a:spcAft>
                <a:spcPts val="800"/>
              </a:spcAft>
            </a:pPr>
            <a:r>
              <a:rPr lang="es-MX" sz="1600" dirty="0">
                <a:latin typeface="Noto Sans" panose="020B0502040504020204" pitchFamily="34" charset="0"/>
                <a:ea typeface="Noto Sans" panose="020B0502040504020204" pitchFamily="34" charset="0"/>
                <a:cs typeface="Noto Sans" panose="020B0502040504020204" pitchFamily="34" charset="0"/>
              </a:rPr>
              <a:t> </a:t>
            </a:r>
          </a:p>
          <a:p>
            <a:pPr marL="449580" indent="635" algn="just">
              <a:lnSpc>
                <a:spcPct val="115000"/>
              </a:lnSpc>
              <a:spcAft>
                <a:spcPts val="800"/>
              </a:spcAft>
            </a:pPr>
            <a:r>
              <a:rPr lang="es-MX" sz="1600" dirty="0">
                <a:latin typeface="Noto Sans" panose="020B0502040504020204" pitchFamily="34" charset="0"/>
                <a:ea typeface="Noto Sans" panose="020B0502040504020204" pitchFamily="34" charset="0"/>
                <a:cs typeface="Noto Sans" panose="020B0502040504020204" pitchFamily="34" charset="0"/>
              </a:rPr>
              <a:t>En caso de requerir asesoría en la presentación de denuncias, podrán comunicarse a los teléfonos 55 2000 2000 y al número gratuito 800 112 87 00.</a:t>
            </a:r>
          </a:p>
          <a:p>
            <a:pPr algn="just"/>
            <a:endParaRPr lang="es-MX" sz="1100" b="1" dirty="0">
              <a:solidFill>
                <a:srgbClr val="245C4F"/>
              </a:solidFill>
              <a:latin typeface="Montserrat SemiBold" panose="00000700000000000000" charset="0"/>
            </a:endParaRPr>
          </a:p>
          <a:p>
            <a:pPr algn="just"/>
            <a:endParaRPr lang="en-US" sz="1100" b="1" dirty="0">
              <a:solidFill>
                <a:srgbClr val="245C4F"/>
              </a:solidFill>
              <a:latin typeface="Montserrat SemiBold" panose="00000700000000000000" charset="0"/>
            </a:endParaRPr>
          </a:p>
          <a:p>
            <a:pPr algn="just"/>
            <a:endParaRPr lang="en-US" sz="1100" b="1" dirty="0">
              <a:solidFill>
                <a:schemeClr val="accent6">
                  <a:lumMod val="50000"/>
                </a:schemeClr>
              </a:solidFill>
              <a:latin typeface="Montserrat SemiBold" panose="00000700000000000000" charset="0"/>
            </a:endParaRPr>
          </a:p>
        </p:txBody>
      </p:sp>
    </p:spTree>
    <p:extLst>
      <p:ext uri="{BB962C8B-B14F-4D97-AF65-F5344CB8AC3E}">
        <p14:creationId xmlns:p14="http://schemas.microsoft.com/office/powerpoint/2010/main" val="278575709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1495</Words>
  <Application>Microsoft Office PowerPoint</Application>
  <PresentationFormat>Panorámica</PresentationFormat>
  <Paragraphs>92</Paragraphs>
  <Slides>8</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Calibri</vt:lpstr>
      <vt:lpstr>Arial</vt:lpstr>
      <vt:lpstr>Open Sans</vt:lpstr>
      <vt:lpstr>Play</vt:lpstr>
      <vt:lpstr>Noto Sans</vt:lpstr>
      <vt:lpstr>Montserrat SemiBold</vt:lpstr>
      <vt:lpstr>Tema de Office</vt:lpstr>
      <vt:lpstr>Programa de Atención Integral para el Bienestar de las Mujeres  PAIBIM</vt:lpstr>
      <vt:lpstr>I Características generales del Programa</vt:lpstr>
      <vt:lpstr>I Características generales del Programa</vt:lpstr>
      <vt:lpstr>II Requisitos para la entrega del beneficio</vt:lpstr>
      <vt:lpstr>Actividades de Contraloría Social</vt:lpstr>
      <vt:lpstr>Comités de Contraloría Social</vt:lpstr>
      <vt:lpstr>Quejas y denuncias</vt:lpstr>
      <vt:lpstr>Quejas y denuncias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Sebastian Pahez</dc:creator>
  <cp:lastModifiedBy>PAIBIM</cp:lastModifiedBy>
  <cp:revision>5</cp:revision>
  <dcterms:created xsi:type="dcterms:W3CDTF">2024-11-25T01:58:12Z</dcterms:created>
  <dcterms:modified xsi:type="dcterms:W3CDTF">2025-08-08T00:40:12Z</dcterms:modified>
</cp:coreProperties>
</file>