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32" r:id="rId3"/>
    <p:sldId id="258" r:id="rId4"/>
    <p:sldId id="434" r:id="rId5"/>
    <p:sldId id="436" r:id="rId6"/>
    <p:sldId id="435" r:id="rId7"/>
    <p:sldId id="437" r:id="rId8"/>
    <p:sldId id="438" r:id="rId9"/>
    <p:sldId id="440" r:id="rId10"/>
    <p:sldId id="441" r:id="rId11"/>
    <p:sldId id="442" r:id="rId12"/>
    <p:sldId id="433" r:id="rId13"/>
    <p:sldId id="411" r:id="rId14"/>
    <p:sldId id="412" r:id="rId15"/>
    <p:sldId id="410" r:id="rId16"/>
    <p:sldId id="267" r:id="rId17"/>
    <p:sldId id="269" r:id="rId18"/>
    <p:sldId id="399" r:id="rId19"/>
  </p:sldIdLst>
  <p:sldSz cx="12192000" cy="6858000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oto Sans Bold" panose="020B0802040504020204" pitchFamily="34"/>
      <p:bold r:id="rId25"/>
    </p:embeddedFont>
    <p:embeddedFont>
      <p:font typeface="Play" panose="020B0604020202020204" charset="0"/>
      <p:regular r:id="rId26"/>
      <p:bold r:id="rId27"/>
    </p:embeddedFont>
    <p:embeddedFont>
      <p:font typeface="Noto Sans" panose="020B0502040504020204" pitchFamily="34"/>
      <p:regular r:id="rId28"/>
      <p:bold r:id="rId29"/>
      <p:italic r:id="rId30"/>
      <p:boldItalic r:id="rId31"/>
    </p:embeddedFont>
    <p:embeddedFont>
      <p:font typeface="Nutmeg Light" panose="00000300000000000000" pitchFamily="2" charset="0"/>
      <p:regular r:id="rId32"/>
    </p:embeddedFont>
    <p:embeddedFont>
      <p:font typeface="Montserrat SemiBold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hbj0zNPDoT2YQ/kuzTihMqe5L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BC9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B5F860-EF51-45DD-A394-80DC48EFAA97}">
  <a:tblStyle styleId="{91B5F860-EF51-45DD-A394-80DC48EFAA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5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9C95D-EECF-4BB3-A297-15B416815D6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F9B34B-CF75-4883-BF91-5351804A4A89}">
      <dgm:prSet phldrT="[Texto]" custT="1"/>
      <dgm:spPr>
        <a:solidFill>
          <a:srgbClr val="245C4F"/>
        </a:solidFill>
        <a:ln>
          <a:solidFill>
            <a:srgbClr val="245C4F"/>
          </a:solidFill>
        </a:ln>
      </dgm:spPr>
      <dgm:t>
        <a:bodyPr/>
        <a:lstStyle/>
        <a:p>
          <a:pPr algn="ctr"/>
          <a:r>
            <a:rPr lang="es-MX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Ley General de Desarrollo Social</a:t>
          </a:r>
          <a:endParaRPr lang="es-ES" sz="20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7A654B0-008A-44DF-AD74-408BD9AB5B82}" type="parTrans" cxnId="{20D1289D-8826-4CBE-BC4B-1FA94FBDF5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2F6704-6D4D-46B4-BD6B-FF21BD01C353}" type="sibTrans" cxnId="{20D1289D-8826-4CBE-BC4B-1FA94FBDF5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735D12-9805-47AE-9997-26E6B95EFA0C}">
      <dgm:prSet phldrT="[Texto]" custT="1"/>
      <dgm:spPr>
        <a:solidFill>
          <a:srgbClr val="DEC9A2">
            <a:alpha val="90000"/>
          </a:srgb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MX" sz="1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Artículo 69</a:t>
          </a:r>
          <a:endParaRPr lang="es-ES" sz="14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72FAEF6-0082-4E30-BE43-52237DE37894}" type="parTrans" cxnId="{D5C1E686-82D4-48A1-83A6-01D85E3C61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20B6A7-4B8B-451A-BD2A-971293780B75}" type="sibTrans" cxnId="{D5C1E686-82D4-48A1-83A6-01D85E3C61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8AD106-6C85-4A71-8C98-1F6544B58B40}">
      <dgm:prSet phldrT="[Texto]" custT="1"/>
      <dgm:spPr>
        <a:solidFill>
          <a:srgbClr val="245C4F"/>
        </a:solidFill>
        <a:ln>
          <a:solidFill>
            <a:srgbClr val="245C4F"/>
          </a:solidFill>
        </a:ln>
      </dgm:spPr>
      <dgm:t>
        <a:bodyPr/>
        <a:lstStyle/>
        <a:p>
          <a:pPr algn="ctr"/>
          <a:r>
            <a:rPr lang="es-MX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para la promoción y operación de la CS en los programas federales de desarrollo social</a:t>
          </a:r>
          <a:endParaRPr lang="es-ES" sz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FD098E9-F9EA-43AE-8F71-D602F9E85FE1}" type="parTrans" cxnId="{308264A7-9849-4A5D-AE40-A78FA5E41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B990BF-F25B-4079-9653-4F7BB38D2BEF}" type="sibTrans" cxnId="{308264A7-9849-4A5D-AE40-A78FA5E41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29C140-061C-444D-B65E-D4EFD0F9EA3C}">
      <dgm:prSet phldrT="[Texto]" custT="1"/>
      <dgm:spPr>
        <a:solidFill>
          <a:srgbClr val="DEC9A2">
            <a:alpha val="90000"/>
          </a:srgb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es-MX" sz="14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Definen las bases para la promoción, operación y seguimiento de la Contraloría Social.</a:t>
          </a:r>
          <a:endParaRPr lang="es-ES" sz="14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83BDCA6-BEBE-4B13-A9D8-E46C3837A259}" type="parTrans" cxnId="{0B8C50A5-590C-4487-8ED1-46BFACA9F3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8F84BE-F26E-48D0-BD29-7A107BC1801A}" type="sibTrans" cxnId="{0B8C50A5-590C-4487-8ED1-46BFACA9F3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1FF5D9-3F12-4CFA-AAB5-193644B9F501}">
      <dgm:prSet phldrT="[Texto]" custT="1"/>
      <dgm:spPr>
        <a:solidFill>
          <a:srgbClr val="245C4F"/>
        </a:solidFill>
        <a:ln>
          <a:solidFill>
            <a:srgbClr val="245C4F"/>
          </a:solidFill>
        </a:ln>
      </dgm:spPr>
      <dgm:t>
        <a:bodyPr/>
        <a:lstStyle/>
        <a:p>
          <a:r>
            <a:rPr lang="es-MX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Reglamento de la Ley General de Desarrollo Social</a:t>
          </a:r>
          <a:endParaRPr lang="es-ES" sz="14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AEAB925-BDAB-4147-BFEE-580B1A4903E2}" type="parTrans" cxnId="{1CC08BE8-08F9-4175-A531-36112042546D}">
      <dgm:prSet/>
      <dgm:spPr/>
      <dgm:t>
        <a:bodyPr/>
        <a:lstStyle/>
        <a:p>
          <a:endParaRPr lang="es-ES"/>
        </a:p>
      </dgm:t>
    </dgm:pt>
    <dgm:pt modelId="{27D34EB3-3E77-40CD-AEE2-0EEAFD2D0830}" type="sibTrans" cxnId="{1CC08BE8-08F9-4175-A531-36112042546D}">
      <dgm:prSet/>
      <dgm:spPr/>
      <dgm:t>
        <a:bodyPr/>
        <a:lstStyle/>
        <a:p>
          <a:endParaRPr lang="es-ES"/>
        </a:p>
      </dgm:t>
    </dgm:pt>
    <dgm:pt modelId="{8A12B2DD-3AEF-4152-AAD6-67345DAF8D40}">
      <dgm:prSet custT="1"/>
      <dgm:spPr>
        <a:solidFill>
          <a:srgbClr val="DEC9A2">
            <a:alpha val="90000"/>
          </a:srgb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MX" sz="1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Artículo 67</a:t>
          </a:r>
          <a:endParaRPr lang="es-ES" sz="1400" b="1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C4BF7CB-4832-4B27-8FA9-100661111219}" type="parTrans" cxnId="{C6824386-A8D8-4BF0-B743-8A8164FF1D87}">
      <dgm:prSet/>
      <dgm:spPr/>
      <dgm:t>
        <a:bodyPr/>
        <a:lstStyle/>
        <a:p>
          <a:endParaRPr lang="es-ES"/>
        </a:p>
      </dgm:t>
    </dgm:pt>
    <dgm:pt modelId="{BEE03E68-BD3E-44A6-88D4-08687C6733FB}" type="sibTrans" cxnId="{C6824386-A8D8-4BF0-B743-8A8164FF1D87}">
      <dgm:prSet/>
      <dgm:spPr/>
      <dgm:t>
        <a:bodyPr/>
        <a:lstStyle/>
        <a:p>
          <a:endParaRPr lang="es-ES"/>
        </a:p>
      </dgm:t>
    </dgm:pt>
    <dgm:pt modelId="{1C21E922-4E59-4D0D-9481-88E3ED85BFD8}">
      <dgm:prSet custT="1"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ES" sz="14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Reconoce a la Contraloría Social como el mecanismo de las beneficiarias, para verificar el cumplimiento de metas y aplicación de recursos públicos asignados a los programas sociales.</a:t>
          </a:r>
        </a:p>
      </dgm:t>
    </dgm:pt>
    <dgm:pt modelId="{0C1F317A-6342-4306-B9A0-75FCBC80D32E}" type="parTrans" cxnId="{657EF50B-BB41-4D36-B502-A2235B49A455}">
      <dgm:prSet/>
      <dgm:spPr/>
      <dgm:t>
        <a:bodyPr/>
        <a:lstStyle/>
        <a:p>
          <a:endParaRPr lang="es-MX"/>
        </a:p>
      </dgm:t>
    </dgm:pt>
    <dgm:pt modelId="{B0D5BA4A-5C23-4F0E-B6F4-451C44E9BE4D}" type="sibTrans" cxnId="{657EF50B-BB41-4D36-B502-A2235B49A455}">
      <dgm:prSet/>
      <dgm:spPr/>
      <dgm:t>
        <a:bodyPr/>
        <a:lstStyle/>
        <a:p>
          <a:endParaRPr lang="es-MX"/>
        </a:p>
      </dgm:t>
    </dgm:pt>
    <dgm:pt modelId="{ACE385F5-5738-4F6D-AA2F-64ACB36968AC}">
      <dgm:prSet custT="1"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ES" sz="14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El Gobierno Federal impulsará la creación de contralorías sociales por parte de los beneficiarios, para verificar la adecuada ejecución de los programas de desarrollo social, correcta aplicación de recursos y cumplimiento de metas.</a:t>
          </a:r>
          <a:endParaRPr lang="es-ES" sz="1400" b="1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E91DA04-7C77-4D66-8006-8C78247029E7}" type="sibTrans" cxnId="{93F7170C-C0F4-48CD-965D-658AC36A3E52}">
      <dgm:prSet/>
      <dgm:spPr/>
      <dgm:t>
        <a:bodyPr/>
        <a:lstStyle/>
        <a:p>
          <a:endParaRPr lang="es-MX"/>
        </a:p>
      </dgm:t>
    </dgm:pt>
    <dgm:pt modelId="{83EF9C25-D657-453E-83F3-03875C94F4EE}" type="parTrans" cxnId="{93F7170C-C0F4-48CD-965D-658AC36A3E52}">
      <dgm:prSet/>
      <dgm:spPr/>
      <dgm:t>
        <a:bodyPr/>
        <a:lstStyle/>
        <a:p>
          <a:endParaRPr lang="es-MX"/>
        </a:p>
      </dgm:t>
    </dgm:pt>
    <dgm:pt modelId="{626D21A8-23E9-4428-A699-DBC4B347EBEE}" type="pres">
      <dgm:prSet presAssocID="{DDC9C95D-EECF-4BB3-A297-15B416815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ED08B2-86C1-453B-BC3D-0F646A3626CE}" type="pres">
      <dgm:prSet presAssocID="{31F9B34B-CF75-4883-BF91-5351804A4A89}" presName="composite" presStyleCnt="0"/>
      <dgm:spPr/>
    </dgm:pt>
    <dgm:pt modelId="{8E8794AF-5EA6-4870-85D9-2AFC2661EDD2}" type="pres">
      <dgm:prSet presAssocID="{31F9B34B-CF75-4883-BF91-5351804A4A89}" presName="parTx" presStyleLbl="alignNode1" presStyleIdx="0" presStyleCnt="3" custScaleY="100000" custLinFactNeighborX="-103" custLinFactNeighborY="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79785-C9A6-4B0C-87FF-051FBF3FAA8A}" type="pres">
      <dgm:prSet presAssocID="{31F9B34B-CF75-4883-BF91-5351804A4A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845F3-2A75-4897-90E6-4B4320E875B1}" type="pres">
      <dgm:prSet presAssocID="{552F6704-6D4D-46B4-BD6B-FF21BD01C353}" presName="space" presStyleCnt="0"/>
      <dgm:spPr/>
    </dgm:pt>
    <dgm:pt modelId="{AAEAEF19-2000-482D-842E-7B1A9BD6AE9E}" type="pres">
      <dgm:prSet presAssocID="{F01FF5D9-3F12-4CFA-AAB5-193644B9F501}" presName="composite" presStyleCnt="0"/>
      <dgm:spPr/>
    </dgm:pt>
    <dgm:pt modelId="{B0A0EAB8-C9F1-4919-B4E8-B8B2866AB556}" type="pres">
      <dgm:prSet presAssocID="{F01FF5D9-3F12-4CFA-AAB5-193644B9F50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93EF9-D0BA-4821-B298-78D25955AE5D}" type="pres">
      <dgm:prSet presAssocID="{F01FF5D9-3F12-4CFA-AAB5-193644B9F5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66C98-A76E-4EDA-B0E8-259E3B099359}" type="pres">
      <dgm:prSet presAssocID="{27D34EB3-3E77-40CD-AEE2-0EEAFD2D0830}" presName="space" presStyleCnt="0"/>
      <dgm:spPr/>
    </dgm:pt>
    <dgm:pt modelId="{32DCE4AF-CDBA-44F4-B90B-A1792DE0B86F}" type="pres">
      <dgm:prSet presAssocID="{288AD106-6C85-4A71-8C98-1F6544B58B40}" presName="composite" presStyleCnt="0"/>
      <dgm:spPr/>
    </dgm:pt>
    <dgm:pt modelId="{142A2E66-1B1F-4D76-8EBA-06EC6C7595B3}" type="pres">
      <dgm:prSet presAssocID="{288AD106-6C85-4A71-8C98-1F6544B58B40}" presName="parTx" presStyleLbl="alignNode1" presStyleIdx="2" presStyleCnt="3" custLinFactNeighborX="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C0088-D301-4471-BB2E-EA5998AB6AD7}" type="pres">
      <dgm:prSet presAssocID="{288AD106-6C85-4A71-8C98-1F6544B58B4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53AD18-7E3D-44D3-AC43-030FB2753354}" type="presOf" srcId="{31F9B34B-CF75-4883-BF91-5351804A4A89}" destId="{8E8794AF-5EA6-4870-85D9-2AFC2661EDD2}" srcOrd="0" destOrd="0" presId="urn:microsoft.com/office/officeart/2005/8/layout/hList1"/>
    <dgm:cxn modelId="{0B8C50A5-590C-4487-8ED1-46BFACA9F370}" srcId="{288AD106-6C85-4A71-8C98-1F6544B58B40}" destId="{0729C140-061C-444D-B65E-D4EFD0F9EA3C}" srcOrd="0" destOrd="0" parTransId="{E83BDCA6-BEBE-4B13-A9D8-E46C3837A259}" sibTransId="{DB8F84BE-F26E-48D0-BD29-7A107BC1801A}"/>
    <dgm:cxn modelId="{5B1549C2-DD7E-4104-8AAF-A32BC8EBE336}" type="presOf" srcId="{DDC9C95D-EECF-4BB3-A297-15B416815D66}" destId="{626D21A8-23E9-4428-A699-DBC4B347EBEE}" srcOrd="0" destOrd="0" presId="urn:microsoft.com/office/officeart/2005/8/layout/hList1"/>
    <dgm:cxn modelId="{C6824386-A8D8-4BF0-B743-8A8164FF1D87}" srcId="{F01FF5D9-3F12-4CFA-AAB5-193644B9F501}" destId="{8A12B2DD-3AEF-4152-AAD6-67345DAF8D40}" srcOrd="0" destOrd="0" parTransId="{3C4BF7CB-4832-4B27-8FA9-100661111219}" sibTransId="{BEE03E68-BD3E-44A6-88D4-08687C6733FB}"/>
    <dgm:cxn modelId="{B03E489A-6F5B-4A9C-B8FF-5F2178DBF7AF}" type="presOf" srcId="{1C21E922-4E59-4D0D-9481-88E3ED85BFD8}" destId="{63179785-C9A6-4B0C-87FF-051FBF3FAA8A}" srcOrd="0" destOrd="1" presId="urn:microsoft.com/office/officeart/2005/8/layout/hList1"/>
    <dgm:cxn modelId="{20D1289D-8826-4CBE-BC4B-1FA94FBDF504}" srcId="{DDC9C95D-EECF-4BB3-A297-15B416815D66}" destId="{31F9B34B-CF75-4883-BF91-5351804A4A89}" srcOrd="0" destOrd="0" parTransId="{B7A654B0-008A-44DF-AD74-408BD9AB5B82}" sibTransId="{552F6704-6D4D-46B4-BD6B-FF21BD01C353}"/>
    <dgm:cxn modelId="{582A521C-28FB-4A5A-B2C4-84C960FE6F0E}" type="presOf" srcId="{288AD106-6C85-4A71-8C98-1F6544B58B40}" destId="{142A2E66-1B1F-4D76-8EBA-06EC6C7595B3}" srcOrd="0" destOrd="0" presId="urn:microsoft.com/office/officeart/2005/8/layout/hList1"/>
    <dgm:cxn modelId="{308264A7-9849-4A5D-AE40-A78FA5E4129C}" srcId="{DDC9C95D-EECF-4BB3-A297-15B416815D66}" destId="{288AD106-6C85-4A71-8C98-1F6544B58B40}" srcOrd="2" destOrd="0" parTransId="{6FD098E9-F9EA-43AE-8F71-D602F9E85FE1}" sibTransId="{0FB990BF-F25B-4079-9653-4F7BB38D2BEF}"/>
    <dgm:cxn modelId="{9BFB28D0-0E2C-4B9E-85DE-36EBED096620}" type="presOf" srcId="{DF735D12-9805-47AE-9997-26E6B95EFA0C}" destId="{63179785-C9A6-4B0C-87FF-051FBF3FAA8A}" srcOrd="0" destOrd="0" presId="urn:microsoft.com/office/officeart/2005/8/layout/hList1"/>
    <dgm:cxn modelId="{1CC08BE8-08F9-4175-A531-36112042546D}" srcId="{DDC9C95D-EECF-4BB3-A297-15B416815D66}" destId="{F01FF5D9-3F12-4CFA-AAB5-193644B9F501}" srcOrd="1" destOrd="0" parTransId="{4AEAB925-BDAB-4147-BFEE-580B1A4903E2}" sibTransId="{27D34EB3-3E77-40CD-AEE2-0EEAFD2D0830}"/>
    <dgm:cxn modelId="{D5C1E686-82D4-48A1-83A6-01D85E3C61B4}" srcId="{31F9B34B-CF75-4883-BF91-5351804A4A89}" destId="{DF735D12-9805-47AE-9997-26E6B95EFA0C}" srcOrd="0" destOrd="0" parTransId="{A72FAEF6-0082-4E30-BE43-52237DE37894}" sibTransId="{3020B6A7-4B8B-451A-BD2A-971293780B75}"/>
    <dgm:cxn modelId="{38D78A71-6903-4168-8D8C-0427F4FCAF08}" type="presOf" srcId="{F01FF5D9-3F12-4CFA-AAB5-193644B9F501}" destId="{B0A0EAB8-C9F1-4919-B4E8-B8B2866AB556}" srcOrd="0" destOrd="0" presId="urn:microsoft.com/office/officeart/2005/8/layout/hList1"/>
    <dgm:cxn modelId="{657EF50B-BB41-4D36-B502-A2235B49A455}" srcId="{31F9B34B-CF75-4883-BF91-5351804A4A89}" destId="{1C21E922-4E59-4D0D-9481-88E3ED85BFD8}" srcOrd="1" destOrd="0" parTransId="{0C1F317A-6342-4306-B9A0-75FCBC80D32E}" sibTransId="{B0D5BA4A-5C23-4F0E-B6F4-451C44E9BE4D}"/>
    <dgm:cxn modelId="{579E2685-FF99-481E-9366-0B11D3CC5219}" type="presOf" srcId="{8A12B2DD-3AEF-4152-AAD6-67345DAF8D40}" destId="{68693EF9-D0BA-4821-B298-78D25955AE5D}" srcOrd="0" destOrd="0" presId="urn:microsoft.com/office/officeart/2005/8/layout/hList1"/>
    <dgm:cxn modelId="{93F7170C-C0F4-48CD-965D-658AC36A3E52}" srcId="{F01FF5D9-3F12-4CFA-AAB5-193644B9F501}" destId="{ACE385F5-5738-4F6D-AA2F-64ACB36968AC}" srcOrd="1" destOrd="0" parTransId="{83EF9C25-D657-453E-83F3-03875C94F4EE}" sibTransId="{7E91DA04-7C77-4D66-8006-8C78247029E7}"/>
    <dgm:cxn modelId="{84E613FE-8B01-48B8-8691-2BCC4A1876E7}" type="presOf" srcId="{0729C140-061C-444D-B65E-D4EFD0F9EA3C}" destId="{69DC0088-D301-4471-BB2E-EA5998AB6AD7}" srcOrd="0" destOrd="0" presId="urn:microsoft.com/office/officeart/2005/8/layout/hList1"/>
    <dgm:cxn modelId="{20B2617B-C770-4869-9433-4A3A3ABAF4D9}" type="presOf" srcId="{ACE385F5-5738-4F6D-AA2F-64ACB36968AC}" destId="{68693EF9-D0BA-4821-B298-78D25955AE5D}" srcOrd="0" destOrd="1" presId="urn:microsoft.com/office/officeart/2005/8/layout/hList1"/>
    <dgm:cxn modelId="{42CF477A-AB80-4C09-BB84-2A7FDAF9DDC2}" type="presParOf" srcId="{626D21A8-23E9-4428-A699-DBC4B347EBEE}" destId="{75ED08B2-86C1-453B-BC3D-0F646A3626CE}" srcOrd="0" destOrd="0" presId="urn:microsoft.com/office/officeart/2005/8/layout/hList1"/>
    <dgm:cxn modelId="{872BDBD4-146C-428E-BE31-41175C56C7FE}" type="presParOf" srcId="{75ED08B2-86C1-453B-BC3D-0F646A3626CE}" destId="{8E8794AF-5EA6-4870-85D9-2AFC2661EDD2}" srcOrd="0" destOrd="0" presId="urn:microsoft.com/office/officeart/2005/8/layout/hList1"/>
    <dgm:cxn modelId="{9C9EB4CC-7EC1-4571-8A1D-7C742654C5E0}" type="presParOf" srcId="{75ED08B2-86C1-453B-BC3D-0F646A3626CE}" destId="{63179785-C9A6-4B0C-87FF-051FBF3FAA8A}" srcOrd="1" destOrd="0" presId="urn:microsoft.com/office/officeart/2005/8/layout/hList1"/>
    <dgm:cxn modelId="{F26B35AB-7686-4B7B-AE1B-11B141DB169C}" type="presParOf" srcId="{626D21A8-23E9-4428-A699-DBC4B347EBEE}" destId="{B0E845F3-2A75-4897-90E6-4B4320E875B1}" srcOrd="1" destOrd="0" presId="urn:microsoft.com/office/officeart/2005/8/layout/hList1"/>
    <dgm:cxn modelId="{286761AB-B357-4E1A-92E0-24782F2CCD43}" type="presParOf" srcId="{626D21A8-23E9-4428-A699-DBC4B347EBEE}" destId="{AAEAEF19-2000-482D-842E-7B1A9BD6AE9E}" srcOrd="2" destOrd="0" presId="urn:microsoft.com/office/officeart/2005/8/layout/hList1"/>
    <dgm:cxn modelId="{E94DE19E-57AF-4229-8189-C112D4196852}" type="presParOf" srcId="{AAEAEF19-2000-482D-842E-7B1A9BD6AE9E}" destId="{B0A0EAB8-C9F1-4919-B4E8-B8B2866AB556}" srcOrd="0" destOrd="0" presId="urn:microsoft.com/office/officeart/2005/8/layout/hList1"/>
    <dgm:cxn modelId="{4E90A0AF-B7B8-461B-810C-CC601A558B7E}" type="presParOf" srcId="{AAEAEF19-2000-482D-842E-7B1A9BD6AE9E}" destId="{68693EF9-D0BA-4821-B298-78D25955AE5D}" srcOrd="1" destOrd="0" presId="urn:microsoft.com/office/officeart/2005/8/layout/hList1"/>
    <dgm:cxn modelId="{00A3ADE2-774E-47FC-B1B9-E04F853CA5E5}" type="presParOf" srcId="{626D21A8-23E9-4428-A699-DBC4B347EBEE}" destId="{3B866C98-A76E-4EDA-B0E8-259E3B099359}" srcOrd="3" destOrd="0" presId="urn:microsoft.com/office/officeart/2005/8/layout/hList1"/>
    <dgm:cxn modelId="{688CFFBD-B568-4905-BFE0-4210EB271F32}" type="presParOf" srcId="{626D21A8-23E9-4428-A699-DBC4B347EBEE}" destId="{32DCE4AF-CDBA-44F4-B90B-A1792DE0B86F}" srcOrd="4" destOrd="0" presId="urn:microsoft.com/office/officeart/2005/8/layout/hList1"/>
    <dgm:cxn modelId="{01F5658A-6DFA-4F5C-82CA-9B10E9FFE39A}" type="presParOf" srcId="{32DCE4AF-CDBA-44F4-B90B-A1792DE0B86F}" destId="{142A2E66-1B1F-4D76-8EBA-06EC6C7595B3}" srcOrd="0" destOrd="0" presId="urn:microsoft.com/office/officeart/2005/8/layout/hList1"/>
    <dgm:cxn modelId="{A1675E3C-1553-4FB4-952E-4CC530518494}" type="presParOf" srcId="{32DCE4AF-CDBA-44F4-B90B-A1792DE0B86F}" destId="{69DC0088-D301-4471-BB2E-EA5998AB6A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0132-1363-4A8A-BCED-433DDE097C1F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6D576C-F269-436B-9928-DD0FCD733072}">
      <dgm:prSet phldrT="[Texto]" custT="1"/>
      <dgm:spPr>
        <a:solidFill>
          <a:srgbClr val="245C4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Actividades de promoción de CS:</a:t>
          </a:r>
        </a:p>
      </dgm:t>
    </dgm:pt>
    <dgm:pt modelId="{708CB0AA-39E0-466A-B7AB-75EFC34B3DBC}" type="parTrans" cxnId="{33457764-48FD-4749-9BAD-28744F4D9672}">
      <dgm:prSet/>
      <dgm:spPr/>
      <dgm:t>
        <a:bodyPr/>
        <a:lstStyle/>
        <a:p>
          <a:endParaRPr lang="es-ES"/>
        </a:p>
      </dgm:t>
    </dgm:pt>
    <dgm:pt modelId="{06BBBC46-847A-4F42-BF4E-9BB5D496B9F7}" type="sibTrans" cxnId="{33457764-48FD-4749-9BAD-28744F4D9672}">
      <dgm:prSet/>
      <dgm:spPr/>
      <dgm:t>
        <a:bodyPr/>
        <a:lstStyle/>
        <a:p>
          <a:endParaRPr lang="es-ES"/>
        </a:p>
      </dgm:t>
    </dgm:pt>
    <dgm:pt modelId="{C9CBF244-61A0-4CD4-A910-426DE3782676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ES" sz="11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Comités de CS</a:t>
          </a:r>
        </a:p>
      </dgm:t>
    </dgm:pt>
    <dgm:pt modelId="{7C8A3270-A4F0-46E0-8FE5-4F882E7EB407}" type="parTrans" cxnId="{41F79D2E-1781-4B22-94BD-2D5D1D2FE980}">
      <dgm:prSet/>
      <dgm:spPr/>
      <dgm:t>
        <a:bodyPr/>
        <a:lstStyle/>
        <a:p>
          <a:endParaRPr lang="es-ES"/>
        </a:p>
      </dgm:t>
    </dgm:pt>
    <dgm:pt modelId="{A0367FDB-0D99-4DFA-8C4B-833BF083FF48}" type="sibTrans" cxnId="{41F79D2E-1781-4B22-94BD-2D5D1D2FE980}">
      <dgm:prSet/>
      <dgm:spPr/>
      <dgm:t>
        <a:bodyPr/>
        <a:lstStyle/>
        <a:p>
          <a:endParaRPr lang="es-ES"/>
        </a:p>
      </dgm:t>
    </dgm:pt>
    <dgm:pt modelId="{A7112D76-9146-4B6F-9558-3BBEDA4D7A03}">
      <dgm:prSet custT="1"/>
      <dgm:spPr>
        <a:solidFill>
          <a:srgbClr val="DEC9A2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Las realizan el funcionariado público de la AP: entregar y difundir la información, capacitar y asesorar, recopilar informes y atender denuncias.</a:t>
          </a:r>
          <a:endParaRPr lang="es-ES" sz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399196B-EE52-49F8-B222-34D45398B04D}" type="parTrans" cxnId="{10CA716C-FB7D-4C10-A724-115CDC25E511}">
      <dgm:prSet/>
      <dgm:spPr/>
      <dgm:t>
        <a:bodyPr/>
        <a:lstStyle/>
        <a:p>
          <a:endParaRPr lang="es-ES"/>
        </a:p>
      </dgm:t>
    </dgm:pt>
    <dgm:pt modelId="{E7865DDA-794E-4551-92F4-EF71065BC0EF}" type="sibTrans" cxnId="{10CA716C-FB7D-4C10-A724-115CDC25E511}">
      <dgm:prSet/>
      <dgm:spPr/>
      <dgm:t>
        <a:bodyPr/>
        <a:lstStyle/>
        <a:p>
          <a:endParaRPr lang="es-ES"/>
        </a:p>
      </dgm:t>
    </dgm:pt>
    <dgm:pt modelId="{F023C099-F43C-4AC9-AC2A-E22882B6BDDE}">
      <dgm:prSet custT="1"/>
      <dgm:spPr>
        <a:solidFill>
          <a:srgbClr val="DEC9A2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Formas de organización social constituidos por las personas beneficiarias del programa. Se conformarán por 3 mujeres usuarias de los Centros LIBRE.</a:t>
          </a:r>
          <a:endParaRPr lang="es-ES" sz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F930CA4-FDE0-4A82-82F4-D45A411CA991}" type="parTrans" cxnId="{5A6534A8-3714-44BB-870E-6CABBF52FAAB}">
      <dgm:prSet/>
      <dgm:spPr/>
      <dgm:t>
        <a:bodyPr/>
        <a:lstStyle/>
        <a:p>
          <a:endParaRPr lang="es-ES"/>
        </a:p>
      </dgm:t>
    </dgm:pt>
    <dgm:pt modelId="{7F7500B2-5D8D-400A-A8C8-11CE596231D3}" type="sibTrans" cxnId="{5A6534A8-3714-44BB-870E-6CABBF52FAAB}">
      <dgm:prSet/>
      <dgm:spPr/>
      <dgm:t>
        <a:bodyPr/>
        <a:lstStyle/>
        <a:p>
          <a:endParaRPr lang="es-ES"/>
        </a:p>
      </dgm:t>
    </dgm:pt>
    <dgm:pt modelId="{5A7A426D-086B-4A62-8697-B92A3CA9D61A}" type="pres">
      <dgm:prSet presAssocID="{FD6B0132-1363-4A8A-BCED-433DDE097C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3D79A1C-CF40-45C7-A8D0-C648CA093A35}" type="pres">
      <dgm:prSet presAssocID="{1C6D576C-F269-436B-9928-DD0FCD733072}" presName="posSpace" presStyleCnt="0"/>
      <dgm:spPr/>
    </dgm:pt>
    <dgm:pt modelId="{66D26D62-CB87-420A-8486-A1E7BD399B52}" type="pres">
      <dgm:prSet presAssocID="{1C6D576C-F269-436B-9928-DD0FCD733072}" presName="vertFlow" presStyleCnt="0"/>
      <dgm:spPr/>
    </dgm:pt>
    <dgm:pt modelId="{C7D47F7C-915B-4E1D-ABAA-F94EB45F8444}" type="pres">
      <dgm:prSet presAssocID="{1C6D576C-F269-436B-9928-DD0FCD733072}" presName="topSpace" presStyleCnt="0"/>
      <dgm:spPr/>
    </dgm:pt>
    <dgm:pt modelId="{D8FFB51F-700C-4B3E-BCD6-50ADF3A1CA7C}" type="pres">
      <dgm:prSet presAssocID="{1C6D576C-F269-436B-9928-DD0FCD733072}" presName="firstComp" presStyleCnt="0"/>
      <dgm:spPr/>
    </dgm:pt>
    <dgm:pt modelId="{77B317F4-39A7-4C5C-8788-D5A10CEEDBB2}" type="pres">
      <dgm:prSet presAssocID="{1C6D576C-F269-436B-9928-DD0FCD733072}" presName="firstChild" presStyleLbl="bgAccFollowNode1" presStyleIdx="0" presStyleCnt="2" custScaleX="124974" custScaleY="248897" custLinFactNeighborX="-69125" custLinFactNeighborY="-18057"/>
      <dgm:spPr/>
      <dgm:t>
        <a:bodyPr/>
        <a:lstStyle/>
        <a:p>
          <a:endParaRPr lang="es-ES"/>
        </a:p>
      </dgm:t>
    </dgm:pt>
    <dgm:pt modelId="{5BAF00BF-610A-402D-89E2-BAE91E735B0C}" type="pres">
      <dgm:prSet presAssocID="{1C6D576C-F269-436B-9928-DD0FCD73307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3C440-76C2-4DAE-B1E4-CE67AC02EA9A}" type="pres">
      <dgm:prSet presAssocID="{1C6D576C-F269-436B-9928-DD0FCD733072}" presName="negSpace" presStyleCnt="0"/>
      <dgm:spPr/>
    </dgm:pt>
    <dgm:pt modelId="{2D9DF406-E52A-477D-8F46-8D4C9561DF3F}" type="pres">
      <dgm:prSet presAssocID="{1C6D576C-F269-436B-9928-DD0FCD733072}" presName="circle" presStyleLbl="node1" presStyleIdx="0" presStyleCnt="2" custScaleX="164578" custScaleY="125553" custLinFactX="-100000" custLinFactNeighborX="-111879" custLinFactNeighborY="-7893"/>
      <dgm:spPr>
        <a:xfrm>
          <a:off x="4006752" y="0"/>
          <a:ext cx="1458229" cy="1112451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95FE1CD0-63E6-411C-93B7-74D7CDF325B2}" type="pres">
      <dgm:prSet presAssocID="{06BBBC46-847A-4F42-BF4E-9BB5D496B9F7}" presName="transSpace" presStyleCnt="0"/>
      <dgm:spPr/>
    </dgm:pt>
    <dgm:pt modelId="{AB09F8B0-D064-4B85-94DA-55028B26C0D1}" type="pres">
      <dgm:prSet presAssocID="{C9CBF244-61A0-4CD4-A910-426DE3782676}" presName="posSpace" presStyleCnt="0"/>
      <dgm:spPr/>
    </dgm:pt>
    <dgm:pt modelId="{EA94D003-31C5-409D-8337-CE2D8BA58664}" type="pres">
      <dgm:prSet presAssocID="{C9CBF244-61A0-4CD4-A910-426DE3782676}" presName="vertFlow" presStyleCnt="0"/>
      <dgm:spPr/>
    </dgm:pt>
    <dgm:pt modelId="{F34E67B9-8FDF-49A8-81E3-DE79077C3ED7}" type="pres">
      <dgm:prSet presAssocID="{C9CBF244-61A0-4CD4-A910-426DE3782676}" presName="topSpace" presStyleCnt="0"/>
      <dgm:spPr/>
    </dgm:pt>
    <dgm:pt modelId="{68A2A79F-97A3-4EAF-94F4-E8060FC3BBC4}" type="pres">
      <dgm:prSet presAssocID="{C9CBF244-61A0-4CD4-A910-426DE3782676}" presName="firstComp" presStyleCnt="0"/>
      <dgm:spPr/>
    </dgm:pt>
    <dgm:pt modelId="{E34A03A9-D5F2-4889-AC3A-6CEF616DD6A0}" type="pres">
      <dgm:prSet presAssocID="{C9CBF244-61A0-4CD4-A910-426DE3782676}" presName="firstChild" presStyleLbl="bgAccFollowNode1" presStyleIdx="1" presStyleCnt="2" custScaleX="124793" custScaleY="232426" custLinFactNeighborX="35396" custLinFactNeighborY="-22795"/>
      <dgm:spPr/>
      <dgm:t>
        <a:bodyPr/>
        <a:lstStyle/>
        <a:p>
          <a:endParaRPr lang="es-ES"/>
        </a:p>
      </dgm:t>
    </dgm:pt>
    <dgm:pt modelId="{4BB2C14C-AB61-40C9-AC2C-ADB3D62F9EE1}" type="pres">
      <dgm:prSet presAssocID="{C9CBF244-61A0-4CD4-A910-426DE378267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8A2C61-FF1B-4116-8BF5-144A6BCCBFB2}" type="pres">
      <dgm:prSet presAssocID="{C9CBF244-61A0-4CD4-A910-426DE3782676}" presName="negSpace" presStyleCnt="0"/>
      <dgm:spPr/>
    </dgm:pt>
    <dgm:pt modelId="{9584A7F7-D979-4D8F-A0C8-6A5FC6B4674D}" type="pres">
      <dgm:prSet presAssocID="{C9CBF244-61A0-4CD4-A910-426DE3782676}" presName="circle" presStyleLbl="node1" presStyleIdx="1" presStyleCnt="2" custScaleX="123894" custScaleY="126591" custLinFactNeighborX="-21405" custLinFactNeighborY="-65"/>
      <dgm:spPr/>
      <dgm:t>
        <a:bodyPr/>
        <a:lstStyle/>
        <a:p>
          <a:endParaRPr lang="es-ES"/>
        </a:p>
      </dgm:t>
    </dgm:pt>
  </dgm:ptLst>
  <dgm:cxnLst>
    <dgm:cxn modelId="{D951E33D-55AE-449B-8FA4-898665B8F58B}" type="presOf" srcId="{F023C099-F43C-4AC9-AC2A-E22882B6BDDE}" destId="{4BB2C14C-AB61-40C9-AC2C-ADB3D62F9EE1}" srcOrd="1" destOrd="0" presId="urn:microsoft.com/office/officeart/2005/8/layout/hList9"/>
    <dgm:cxn modelId="{10CA716C-FB7D-4C10-A724-115CDC25E511}" srcId="{1C6D576C-F269-436B-9928-DD0FCD733072}" destId="{A7112D76-9146-4B6F-9558-3BBEDA4D7A03}" srcOrd="0" destOrd="0" parTransId="{B399196B-EE52-49F8-B222-34D45398B04D}" sibTransId="{E7865DDA-794E-4551-92F4-EF71065BC0EF}"/>
    <dgm:cxn modelId="{5A6534A8-3714-44BB-870E-6CABBF52FAAB}" srcId="{C9CBF244-61A0-4CD4-A910-426DE3782676}" destId="{F023C099-F43C-4AC9-AC2A-E22882B6BDDE}" srcOrd="0" destOrd="0" parTransId="{DF930CA4-FDE0-4A82-82F4-D45A411CA991}" sibTransId="{7F7500B2-5D8D-400A-A8C8-11CE596231D3}"/>
    <dgm:cxn modelId="{A02E1FE4-DFD9-4012-B209-68659BD28480}" type="presOf" srcId="{FD6B0132-1363-4A8A-BCED-433DDE097C1F}" destId="{5A7A426D-086B-4A62-8697-B92A3CA9D61A}" srcOrd="0" destOrd="0" presId="urn:microsoft.com/office/officeart/2005/8/layout/hList9"/>
    <dgm:cxn modelId="{99C0FDA1-7E81-4845-9DCB-4AE46BA1F807}" type="presOf" srcId="{C9CBF244-61A0-4CD4-A910-426DE3782676}" destId="{9584A7F7-D979-4D8F-A0C8-6A5FC6B4674D}" srcOrd="0" destOrd="0" presId="urn:microsoft.com/office/officeart/2005/8/layout/hList9"/>
    <dgm:cxn modelId="{EAA6645F-938B-42AA-B4CC-A5D69B5EDCCE}" type="presOf" srcId="{F023C099-F43C-4AC9-AC2A-E22882B6BDDE}" destId="{E34A03A9-D5F2-4889-AC3A-6CEF616DD6A0}" srcOrd="0" destOrd="0" presId="urn:microsoft.com/office/officeart/2005/8/layout/hList9"/>
    <dgm:cxn modelId="{2E0AF094-4F3F-40ED-8296-54BAD4E0C804}" type="presOf" srcId="{A7112D76-9146-4B6F-9558-3BBEDA4D7A03}" destId="{77B317F4-39A7-4C5C-8788-D5A10CEEDBB2}" srcOrd="0" destOrd="0" presId="urn:microsoft.com/office/officeart/2005/8/layout/hList9"/>
    <dgm:cxn modelId="{41F79D2E-1781-4B22-94BD-2D5D1D2FE980}" srcId="{FD6B0132-1363-4A8A-BCED-433DDE097C1F}" destId="{C9CBF244-61A0-4CD4-A910-426DE3782676}" srcOrd="1" destOrd="0" parTransId="{7C8A3270-A4F0-46E0-8FE5-4F882E7EB407}" sibTransId="{A0367FDB-0D99-4DFA-8C4B-833BF083FF48}"/>
    <dgm:cxn modelId="{33457764-48FD-4749-9BAD-28744F4D9672}" srcId="{FD6B0132-1363-4A8A-BCED-433DDE097C1F}" destId="{1C6D576C-F269-436B-9928-DD0FCD733072}" srcOrd="0" destOrd="0" parTransId="{708CB0AA-39E0-466A-B7AB-75EFC34B3DBC}" sibTransId="{06BBBC46-847A-4F42-BF4E-9BB5D496B9F7}"/>
    <dgm:cxn modelId="{B9425126-EDA1-421A-ABDD-31E7CBB65B31}" type="presOf" srcId="{A7112D76-9146-4B6F-9558-3BBEDA4D7A03}" destId="{5BAF00BF-610A-402D-89E2-BAE91E735B0C}" srcOrd="1" destOrd="0" presId="urn:microsoft.com/office/officeart/2005/8/layout/hList9"/>
    <dgm:cxn modelId="{4EF42264-422F-4292-A468-17CEA42E5864}" type="presOf" srcId="{1C6D576C-F269-436B-9928-DD0FCD733072}" destId="{2D9DF406-E52A-477D-8F46-8D4C9561DF3F}" srcOrd="0" destOrd="0" presId="urn:microsoft.com/office/officeart/2005/8/layout/hList9"/>
    <dgm:cxn modelId="{BF8C1EBE-B04F-4BEF-B300-C506FEDF0243}" type="presParOf" srcId="{5A7A426D-086B-4A62-8697-B92A3CA9D61A}" destId="{73D79A1C-CF40-45C7-A8D0-C648CA093A35}" srcOrd="0" destOrd="0" presId="urn:microsoft.com/office/officeart/2005/8/layout/hList9"/>
    <dgm:cxn modelId="{63CEE0E8-84C6-42EB-B540-36950D0E041F}" type="presParOf" srcId="{5A7A426D-086B-4A62-8697-B92A3CA9D61A}" destId="{66D26D62-CB87-420A-8486-A1E7BD399B52}" srcOrd="1" destOrd="0" presId="urn:microsoft.com/office/officeart/2005/8/layout/hList9"/>
    <dgm:cxn modelId="{B6EA164B-A361-4BFA-9FC6-115079533478}" type="presParOf" srcId="{66D26D62-CB87-420A-8486-A1E7BD399B52}" destId="{C7D47F7C-915B-4E1D-ABAA-F94EB45F8444}" srcOrd="0" destOrd="0" presId="urn:microsoft.com/office/officeart/2005/8/layout/hList9"/>
    <dgm:cxn modelId="{4085BDBA-035B-4CD8-9EE0-EDD8DEFA45CC}" type="presParOf" srcId="{66D26D62-CB87-420A-8486-A1E7BD399B52}" destId="{D8FFB51F-700C-4B3E-BCD6-50ADF3A1CA7C}" srcOrd="1" destOrd="0" presId="urn:microsoft.com/office/officeart/2005/8/layout/hList9"/>
    <dgm:cxn modelId="{2B784A6B-67E7-49FD-8FA7-EAAF58170D06}" type="presParOf" srcId="{D8FFB51F-700C-4B3E-BCD6-50ADF3A1CA7C}" destId="{77B317F4-39A7-4C5C-8788-D5A10CEEDBB2}" srcOrd="0" destOrd="0" presId="urn:microsoft.com/office/officeart/2005/8/layout/hList9"/>
    <dgm:cxn modelId="{48F5519E-3EE6-4768-86E3-40992A89F1F2}" type="presParOf" srcId="{D8FFB51F-700C-4B3E-BCD6-50ADF3A1CA7C}" destId="{5BAF00BF-610A-402D-89E2-BAE91E735B0C}" srcOrd="1" destOrd="0" presId="urn:microsoft.com/office/officeart/2005/8/layout/hList9"/>
    <dgm:cxn modelId="{6ADF7BC0-93E9-40C5-9438-067E5F617518}" type="presParOf" srcId="{5A7A426D-086B-4A62-8697-B92A3CA9D61A}" destId="{3A93C440-76C2-4DAE-B1E4-CE67AC02EA9A}" srcOrd="2" destOrd="0" presId="urn:microsoft.com/office/officeart/2005/8/layout/hList9"/>
    <dgm:cxn modelId="{75AF74A8-B650-40DF-90B1-5641944764C8}" type="presParOf" srcId="{5A7A426D-086B-4A62-8697-B92A3CA9D61A}" destId="{2D9DF406-E52A-477D-8F46-8D4C9561DF3F}" srcOrd="3" destOrd="0" presId="urn:microsoft.com/office/officeart/2005/8/layout/hList9"/>
    <dgm:cxn modelId="{7E41CF55-6168-45E3-B974-7C3A3951B502}" type="presParOf" srcId="{5A7A426D-086B-4A62-8697-B92A3CA9D61A}" destId="{95FE1CD0-63E6-411C-93B7-74D7CDF325B2}" srcOrd="4" destOrd="0" presId="urn:microsoft.com/office/officeart/2005/8/layout/hList9"/>
    <dgm:cxn modelId="{14C86BFD-F3A5-4ED0-978A-B78F3BE8BD7B}" type="presParOf" srcId="{5A7A426D-086B-4A62-8697-B92A3CA9D61A}" destId="{AB09F8B0-D064-4B85-94DA-55028B26C0D1}" srcOrd="5" destOrd="0" presId="urn:microsoft.com/office/officeart/2005/8/layout/hList9"/>
    <dgm:cxn modelId="{DD7EB7F4-88E7-481C-BC5B-09BB068BF07A}" type="presParOf" srcId="{5A7A426D-086B-4A62-8697-B92A3CA9D61A}" destId="{EA94D003-31C5-409D-8337-CE2D8BA58664}" srcOrd="6" destOrd="0" presId="urn:microsoft.com/office/officeart/2005/8/layout/hList9"/>
    <dgm:cxn modelId="{4B074684-035E-433E-AFB4-5FB9BCFBF207}" type="presParOf" srcId="{EA94D003-31C5-409D-8337-CE2D8BA58664}" destId="{F34E67B9-8FDF-49A8-81E3-DE79077C3ED7}" srcOrd="0" destOrd="0" presId="urn:microsoft.com/office/officeart/2005/8/layout/hList9"/>
    <dgm:cxn modelId="{EDE25CF1-584E-497E-AA9B-00C2A4DF68D7}" type="presParOf" srcId="{EA94D003-31C5-409D-8337-CE2D8BA58664}" destId="{68A2A79F-97A3-4EAF-94F4-E8060FC3BBC4}" srcOrd="1" destOrd="0" presId="urn:microsoft.com/office/officeart/2005/8/layout/hList9"/>
    <dgm:cxn modelId="{BBCFCEB5-F05B-4E98-B186-71D6B8A13513}" type="presParOf" srcId="{68A2A79F-97A3-4EAF-94F4-E8060FC3BBC4}" destId="{E34A03A9-D5F2-4889-AC3A-6CEF616DD6A0}" srcOrd="0" destOrd="0" presId="urn:microsoft.com/office/officeart/2005/8/layout/hList9"/>
    <dgm:cxn modelId="{A1704A97-A88E-466F-8652-0E785AEC80F0}" type="presParOf" srcId="{68A2A79F-97A3-4EAF-94F4-E8060FC3BBC4}" destId="{4BB2C14C-AB61-40C9-AC2C-ADB3D62F9EE1}" srcOrd="1" destOrd="0" presId="urn:microsoft.com/office/officeart/2005/8/layout/hList9"/>
    <dgm:cxn modelId="{634AFD4F-4C11-42FC-8712-1BBA70D1635B}" type="presParOf" srcId="{5A7A426D-086B-4A62-8697-B92A3CA9D61A}" destId="{FA8A2C61-FF1B-4116-8BF5-144A6BCCBFB2}" srcOrd="7" destOrd="0" presId="urn:microsoft.com/office/officeart/2005/8/layout/hList9"/>
    <dgm:cxn modelId="{41A0CB90-F9D0-46DA-A251-6BDC862BD0C8}" type="presParOf" srcId="{5A7A426D-086B-4A62-8697-B92A3CA9D61A}" destId="{9584A7F7-D979-4D8F-A0C8-6A5FC6B4674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0132-1363-4A8A-BCED-433DDE097C1F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2415BF3-68A7-4D08-B3F2-0F34622EB7DD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ES" sz="11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Instancias Ejecutoras</a:t>
          </a:r>
        </a:p>
      </dgm:t>
    </dgm:pt>
    <dgm:pt modelId="{C13CBD21-0CEC-40A2-AD59-07FB3511625E}" type="parTrans" cxnId="{B24EA8D6-FB67-472B-BE5D-48FBEF7460AA}">
      <dgm:prSet/>
      <dgm:spPr/>
      <dgm:t>
        <a:bodyPr/>
        <a:lstStyle/>
        <a:p>
          <a:endParaRPr lang="es-ES"/>
        </a:p>
      </dgm:t>
    </dgm:pt>
    <dgm:pt modelId="{B2D0BF20-2B6E-4F9C-9566-FD6A138DE24F}" type="sibTrans" cxnId="{B24EA8D6-FB67-472B-BE5D-48FBEF7460AA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2E156-9509-484C-B1FE-7E82E2B7B6AF}">
      <dgm:prSet custT="1"/>
      <dgm:spPr>
        <a:solidFill>
          <a:srgbClr val="DEC9A2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Encargadas de ejercer los recursos federales (…)</a:t>
          </a:r>
          <a:endParaRPr lang="es-ES" sz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91240C3-4EF4-42F8-8A85-608E42306E1F}" type="parTrans" cxnId="{BA7C2FE9-5E71-4AA8-88CF-8BAB0C281AB7}">
      <dgm:prSet/>
      <dgm:spPr/>
      <dgm:t>
        <a:bodyPr/>
        <a:lstStyle/>
        <a:p>
          <a:endParaRPr lang="es-ES"/>
        </a:p>
      </dgm:t>
    </dgm:pt>
    <dgm:pt modelId="{67806B60-9F78-4BAA-954B-297D6334FCF5}" type="sibTrans" cxnId="{BA7C2FE9-5E71-4AA8-88CF-8BAB0C281AB7}">
      <dgm:prSet/>
      <dgm:spPr/>
      <dgm:t>
        <a:bodyPr/>
        <a:lstStyle/>
        <a:p>
          <a:endParaRPr lang="es-ES"/>
        </a:p>
      </dgm:t>
    </dgm:pt>
    <dgm:pt modelId="{5A7A426D-086B-4A62-8697-B92A3CA9D61A}" type="pres">
      <dgm:prSet presAssocID="{FD6B0132-1363-4A8A-BCED-433DDE097C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85FF050-FDAB-467A-8D95-285FB5F21C92}" type="pres">
      <dgm:prSet presAssocID="{C2415BF3-68A7-4D08-B3F2-0F34622EB7DD}" presName="posSpace" presStyleCnt="0"/>
      <dgm:spPr/>
    </dgm:pt>
    <dgm:pt modelId="{6705D9D2-7D3D-4EBE-90B5-F525598E0FDD}" type="pres">
      <dgm:prSet presAssocID="{C2415BF3-68A7-4D08-B3F2-0F34622EB7DD}" presName="vertFlow" presStyleCnt="0"/>
      <dgm:spPr/>
    </dgm:pt>
    <dgm:pt modelId="{9CD23C9D-9128-485A-9F25-E68BF7977182}" type="pres">
      <dgm:prSet presAssocID="{C2415BF3-68A7-4D08-B3F2-0F34622EB7DD}" presName="topSpace" presStyleCnt="0"/>
      <dgm:spPr/>
    </dgm:pt>
    <dgm:pt modelId="{31F986BA-1A1B-484F-884D-B0DA600CE443}" type="pres">
      <dgm:prSet presAssocID="{C2415BF3-68A7-4D08-B3F2-0F34622EB7DD}" presName="firstComp" presStyleCnt="0"/>
      <dgm:spPr/>
    </dgm:pt>
    <dgm:pt modelId="{38883CF9-E084-40CB-9B45-548F794D41F1}" type="pres">
      <dgm:prSet presAssocID="{C2415BF3-68A7-4D08-B3F2-0F34622EB7DD}" presName="firstChild" presStyleLbl="bgAccFollowNode1" presStyleIdx="0" presStyleCnt="1" custScaleX="91890" custScaleY="140770" custLinFactNeighborX="44280" custLinFactNeighborY="-27103"/>
      <dgm:spPr/>
      <dgm:t>
        <a:bodyPr/>
        <a:lstStyle/>
        <a:p>
          <a:endParaRPr lang="es-ES"/>
        </a:p>
      </dgm:t>
    </dgm:pt>
    <dgm:pt modelId="{6408ED52-BBF6-4EC6-AFB3-8CB79ECB48BE}" type="pres">
      <dgm:prSet presAssocID="{C2415BF3-68A7-4D08-B3F2-0F34622EB7DD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D85BA-DC9C-4506-B80F-71024CB9F799}" type="pres">
      <dgm:prSet presAssocID="{C2415BF3-68A7-4D08-B3F2-0F34622EB7DD}" presName="negSpace" presStyleCnt="0"/>
      <dgm:spPr/>
    </dgm:pt>
    <dgm:pt modelId="{6D858212-7AEE-4049-8044-29CD08744F49}" type="pres">
      <dgm:prSet presAssocID="{C2415BF3-68A7-4D08-B3F2-0F34622EB7DD}" presName="circle" presStyleLbl="node1" presStyleIdx="0" presStyleCnt="1" custScaleX="145360" custScaleY="110424" custLinFactNeighborX="17116" custLinFactNeighborY="-6216"/>
      <dgm:spPr/>
      <dgm:t>
        <a:bodyPr/>
        <a:lstStyle/>
        <a:p>
          <a:endParaRPr lang="es-ES"/>
        </a:p>
      </dgm:t>
    </dgm:pt>
  </dgm:ptLst>
  <dgm:cxnLst>
    <dgm:cxn modelId="{1232AF16-A926-4F2D-A836-44CACF353F1E}" type="presOf" srcId="{FED2E156-9509-484C-B1FE-7E82E2B7B6AF}" destId="{6408ED52-BBF6-4EC6-AFB3-8CB79ECB48BE}" srcOrd="1" destOrd="0" presId="urn:microsoft.com/office/officeart/2005/8/layout/hList9"/>
    <dgm:cxn modelId="{BA7C2FE9-5E71-4AA8-88CF-8BAB0C281AB7}" srcId="{C2415BF3-68A7-4D08-B3F2-0F34622EB7DD}" destId="{FED2E156-9509-484C-B1FE-7E82E2B7B6AF}" srcOrd="0" destOrd="0" parTransId="{991240C3-4EF4-42F8-8A85-608E42306E1F}" sibTransId="{67806B60-9F78-4BAA-954B-297D6334FCF5}"/>
    <dgm:cxn modelId="{B24EA8D6-FB67-472B-BE5D-48FBEF7460AA}" srcId="{FD6B0132-1363-4A8A-BCED-433DDE097C1F}" destId="{C2415BF3-68A7-4D08-B3F2-0F34622EB7DD}" srcOrd="0" destOrd="0" parTransId="{C13CBD21-0CEC-40A2-AD59-07FB3511625E}" sibTransId="{B2D0BF20-2B6E-4F9C-9566-FD6A138DE24F}"/>
    <dgm:cxn modelId="{A02E1FE4-DFD9-4012-B209-68659BD28480}" type="presOf" srcId="{FD6B0132-1363-4A8A-BCED-433DDE097C1F}" destId="{5A7A426D-086B-4A62-8697-B92A3CA9D61A}" srcOrd="0" destOrd="0" presId="urn:microsoft.com/office/officeart/2005/8/layout/hList9"/>
    <dgm:cxn modelId="{8BF74E81-B5D4-40C7-A593-BF951962DC31}" type="presOf" srcId="{FED2E156-9509-484C-B1FE-7E82E2B7B6AF}" destId="{38883CF9-E084-40CB-9B45-548F794D41F1}" srcOrd="0" destOrd="0" presId="urn:microsoft.com/office/officeart/2005/8/layout/hList9"/>
    <dgm:cxn modelId="{BB5DC981-FC08-4080-9572-F2A05DF0C422}" type="presOf" srcId="{C2415BF3-68A7-4D08-B3F2-0F34622EB7DD}" destId="{6D858212-7AEE-4049-8044-29CD08744F49}" srcOrd="0" destOrd="0" presId="urn:microsoft.com/office/officeart/2005/8/layout/hList9"/>
    <dgm:cxn modelId="{71F02AC3-C4CC-4CE3-8659-C04B2FE8EFE3}" type="presParOf" srcId="{5A7A426D-086B-4A62-8697-B92A3CA9D61A}" destId="{B85FF050-FDAB-467A-8D95-285FB5F21C92}" srcOrd="0" destOrd="0" presId="urn:microsoft.com/office/officeart/2005/8/layout/hList9"/>
    <dgm:cxn modelId="{AA0CD673-848E-4F20-A612-5D6C9417528D}" type="presParOf" srcId="{5A7A426D-086B-4A62-8697-B92A3CA9D61A}" destId="{6705D9D2-7D3D-4EBE-90B5-F525598E0FDD}" srcOrd="1" destOrd="0" presId="urn:microsoft.com/office/officeart/2005/8/layout/hList9"/>
    <dgm:cxn modelId="{EA27342B-0436-4B85-B121-B292D810A16C}" type="presParOf" srcId="{6705D9D2-7D3D-4EBE-90B5-F525598E0FDD}" destId="{9CD23C9D-9128-485A-9F25-E68BF7977182}" srcOrd="0" destOrd="0" presId="urn:microsoft.com/office/officeart/2005/8/layout/hList9"/>
    <dgm:cxn modelId="{24F4137F-E2EA-4E46-BE27-AB729AE4451B}" type="presParOf" srcId="{6705D9D2-7D3D-4EBE-90B5-F525598E0FDD}" destId="{31F986BA-1A1B-484F-884D-B0DA600CE443}" srcOrd="1" destOrd="0" presId="urn:microsoft.com/office/officeart/2005/8/layout/hList9"/>
    <dgm:cxn modelId="{1373CA27-318D-4D82-9173-BD8C1D7C39D8}" type="presParOf" srcId="{31F986BA-1A1B-484F-884D-B0DA600CE443}" destId="{38883CF9-E084-40CB-9B45-548F794D41F1}" srcOrd="0" destOrd="0" presId="urn:microsoft.com/office/officeart/2005/8/layout/hList9"/>
    <dgm:cxn modelId="{C2EE9BD1-A8AB-44C0-AEFC-12A2493D8BAC}" type="presParOf" srcId="{31F986BA-1A1B-484F-884D-B0DA600CE443}" destId="{6408ED52-BBF6-4EC6-AFB3-8CB79ECB48BE}" srcOrd="1" destOrd="0" presId="urn:microsoft.com/office/officeart/2005/8/layout/hList9"/>
    <dgm:cxn modelId="{AF0A4D2F-12AC-4F0E-8F0E-4CCC56BECC20}" type="presParOf" srcId="{5A7A426D-086B-4A62-8697-B92A3CA9D61A}" destId="{05ED85BA-DC9C-4506-B80F-71024CB9F799}" srcOrd="2" destOrd="0" presId="urn:microsoft.com/office/officeart/2005/8/layout/hList9"/>
    <dgm:cxn modelId="{BB4D9FB6-B418-4BBE-AFE2-A8D2FE523585}" type="presParOf" srcId="{5A7A426D-086B-4A62-8697-B92A3CA9D61A}" destId="{6D858212-7AEE-4049-8044-29CD08744F4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C2E22D-0382-4F48-B6DF-B82F7B728D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4524C9-E653-4015-895E-E52F3060366A}">
      <dgm:prSet custT="1"/>
      <dgm:spPr>
        <a:ln>
          <a:solidFill>
            <a:srgbClr val="D6C498"/>
          </a:solidFill>
        </a:ln>
      </dgm:spPr>
      <dgm:t>
        <a:bodyPr/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Instalación y Operación de </a:t>
          </a:r>
          <a:r>
            <a:rPr lang="es-MX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23 </a:t>
          </a: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Centros LIBRE</a:t>
          </a:r>
          <a:endParaRPr lang="es-MX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9EF1FD3-1BB0-439A-90C7-C280EB085EC2}" type="sibTrans" cxnId="{B57F0F5D-9BEC-4F70-88E2-B166D62FAE01}">
      <dgm:prSet/>
      <dgm:spPr/>
      <dgm:t>
        <a:bodyPr/>
        <a:lstStyle/>
        <a:p>
          <a:endParaRPr lang="es-MX"/>
        </a:p>
      </dgm:t>
    </dgm:pt>
    <dgm:pt modelId="{7BFBAF56-4641-4AF8-980B-FD1F377D2C5F}" type="parTrans" cxnId="{B57F0F5D-9BEC-4F70-88E2-B166D62FAE01}">
      <dgm:prSet/>
      <dgm:spPr/>
      <dgm:t>
        <a:bodyPr/>
        <a:lstStyle/>
        <a:p>
          <a:endParaRPr lang="es-MX"/>
        </a:p>
      </dgm:t>
    </dgm:pt>
    <dgm:pt modelId="{B38B525C-1A7F-4BE8-90ED-8C389EB2F50A}">
      <dgm:prSet custT="1"/>
      <dgm:spPr>
        <a:ln>
          <a:solidFill>
            <a:srgbClr val="D6C498"/>
          </a:solidFill>
        </a:ln>
      </dgm:spPr>
      <dgm:t>
        <a:bodyPr/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Comités de Contraloría Social:</a:t>
          </a: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</a:t>
          </a:r>
          <a:r>
            <a:rPr lang="es-MX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23, </a:t>
          </a:r>
          <a:r>
            <a:rPr lang="es-MX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uno en cada Centro LIBRE</a:t>
          </a:r>
        </a:p>
      </dgm:t>
    </dgm:pt>
    <dgm:pt modelId="{3E1506A0-0F97-489E-924D-7B3C13FFA39E}" type="parTrans" cxnId="{DE743A87-D95D-44DD-BC85-26BEB9C740E7}">
      <dgm:prSet/>
      <dgm:spPr/>
      <dgm:t>
        <a:bodyPr/>
        <a:lstStyle/>
        <a:p>
          <a:endParaRPr lang="es-MX"/>
        </a:p>
      </dgm:t>
    </dgm:pt>
    <dgm:pt modelId="{85EA65CA-D381-4026-BEB7-4382187F6FD1}" type="sibTrans" cxnId="{DE743A87-D95D-44DD-BC85-26BEB9C740E7}">
      <dgm:prSet/>
      <dgm:spPr/>
      <dgm:t>
        <a:bodyPr/>
        <a:lstStyle/>
        <a:p>
          <a:endParaRPr lang="es-MX"/>
        </a:p>
      </dgm:t>
    </dgm:pt>
    <dgm:pt modelId="{BED1785F-D920-4FE8-B8D6-D3DB6379A37D}">
      <dgm:prSet custT="1"/>
      <dgm:spPr>
        <a:ln>
          <a:solidFill>
            <a:srgbClr val="D6C498"/>
          </a:solidFill>
        </a:ln>
      </dgm:spPr>
      <dgm:t>
        <a:bodyPr/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Presupuesto a vigilar:</a:t>
          </a:r>
          <a:r>
            <a:rPr lang="es-MX" sz="2000" b="1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</a:t>
          </a:r>
          <a:r>
            <a:rPr lang="es-MX" sz="2000" b="1" kern="1200" dirty="0" smtClean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$728,000.00 por cada Centro LIBRE</a:t>
          </a:r>
          <a:endParaRPr lang="es-MX" sz="2000" b="1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F0EFD88-7388-493C-8D12-E6A3F4D33B18}" type="parTrans" cxnId="{5FB1387F-A7CF-4287-BD48-797BA5430C2D}">
      <dgm:prSet/>
      <dgm:spPr/>
      <dgm:t>
        <a:bodyPr/>
        <a:lstStyle/>
        <a:p>
          <a:endParaRPr lang="es-MX"/>
        </a:p>
      </dgm:t>
    </dgm:pt>
    <dgm:pt modelId="{858EE94C-7A09-4AE9-B66F-47A8FD124947}" type="sibTrans" cxnId="{5FB1387F-A7CF-4287-BD48-797BA5430C2D}">
      <dgm:prSet/>
      <dgm:spPr/>
      <dgm:t>
        <a:bodyPr/>
        <a:lstStyle/>
        <a:p>
          <a:endParaRPr lang="es-MX"/>
        </a:p>
      </dgm:t>
    </dgm:pt>
    <dgm:pt modelId="{002E8F87-37FD-4044-B17D-3A31C0E7154D}">
      <dgm:prSet phldrT="[Texto]" custT="1"/>
      <dgm:spPr>
        <a:solidFill>
          <a:srgbClr val="D6C498"/>
        </a:solidFill>
        <a:ln>
          <a:solidFill>
            <a:srgbClr val="D6C498"/>
          </a:solidFill>
        </a:ln>
      </dgm:spPr>
      <dgm:t>
        <a:bodyPr/>
        <a:lstStyle/>
        <a:p>
          <a:pPr algn="ctr"/>
          <a:r>
            <a:rPr lang="es-MX" sz="3200" b="1" dirty="0" smtClean="0">
              <a:solidFill>
                <a:srgbClr val="68273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RESPONSABILIDAD DEL COMITÉ</a:t>
          </a:r>
          <a:endParaRPr lang="es-MX" sz="3200" b="1" dirty="0">
            <a:solidFill>
              <a:srgbClr val="68273A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F6390592-A012-46BC-BA64-B5BB17FDD3CE}" type="sibTrans" cxnId="{778FE1B7-7269-4EB8-83C5-23D9E74131FA}">
      <dgm:prSet/>
      <dgm:spPr/>
      <dgm:t>
        <a:bodyPr/>
        <a:lstStyle/>
        <a:p>
          <a:endParaRPr lang="es-MX"/>
        </a:p>
      </dgm:t>
    </dgm:pt>
    <dgm:pt modelId="{571D7D2C-36BA-413B-822D-AEED912F8163}" type="parTrans" cxnId="{778FE1B7-7269-4EB8-83C5-23D9E74131FA}">
      <dgm:prSet/>
      <dgm:spPr/>
      <dgm:t>
        <a:bodyPr/>
        <a:lstStyle/>
        <a:p>
          <a:endParaRPr lang="es-MX"/>
        </a:p>
      </dgm:t>
    </dgm:pt>
    <dgm:pt modelId="{4FE1383C-6144-4A4F-8F20-316DE288C443}" type="pres">
      <dgm:prSet presAssocID="{F7C2E22D-0382-4F48-B6DF-B82F7B728D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76A4BA-429D-4B3F-A69B-5C85B71E1F0F}" type="pres">
      <dgm:prSet presAssocID="{002E8F87-37FD-4044-B17D-3A31C0E7154D}" presName="parentLin" presStyleCnt="0"/>
      <dgm:spPr/>
    </dgm:pt>
    <dgm:pt modelId="{901994AA-688A-49E5-8FED-F5390FC34FA9}" type="pres">
      <dgm:prSet presAssocID="{002E8F87-37FD-4044-B17D-3A31C0E7154D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0EA3202F-6CE5-4D4F-8E2A-C2BDA079237B}" type="pres">
      <dgm:prSet presAssocID="{002E8F87-37FD-4044-B17D-3A31C0E7154D}" presName="parentText" presStyleLbl="node1" presStyleIdx="0" presStyleCnt="1" custScaleY="43726" custLinFactX="2477" custLinFactNeighborX="100000" custLinFactNeighborY="-340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2F5DA-F4DB-4271-AABA-84807B07E4F7}" type="pres">
      <dgm:prSet presAssocID="{002E8F87-37FD-4044-B17D-3A31C0E7154D}" presName="negativeSpace" presStyleCnt="0"/>
      <dgm:spPr/>
    </dgm:pt>
    <dgm:pt modelId="{CD311A5C-56B7-46A6-8551-F72FDDCDD429}" type="pres">
      <dgm:prSet presAssocID="{002E8F87-37FD-4044-B17D-3A31C0E7154D}" presName="childText" presStyleLbl="conFgAcc1" presStyleIdx="0" presStyleCnt="1" custScaleY="136986" custLinFactNeighborY="579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1B88DE-81B2-4721-8917-5334AB0661FD}" type="presOf" srcId="{B38B525C-1A7F-4BE8-90ED-8C389EB2F50A}" destId="{CD311A5C-56B7-46A6-8551-F72FDDCDD429}" srcOrd="0" destOrd="1" presId="urn:microsoft.com/office/officeart/2005/8/layout/list1"/>
    <dgm:cxn modelId="{3E199070-3583-45B3-B1DA-8A984E578B71}" type="presOf" srcId="{BED1785F-D920-4FE8-B8D6-D3DB6379A37D}" destId="{CD311A5C-56B7-46A6-8551-F72FDDCDD429}" srcOrd="0" destOrd="2" presId="urn:microsoft.com/office/officeart/2005/8/layout/list1"/>
    <dgm:cxn modelId="{5022844D-4058-4FDC-BC3E-88C204C80C5F}" type="presOf" srcId="{654524C9-E653-4015-895E-E52F3060366A}" destId="{CD311A5C-56B7-46A6-8551-F72FDDCDD429}" srcOrd="0" destOrd="0" presId="urn:microsoft.com/office/officeart/2005/8/layout/list1"/>
    <dgm:cxn modelId="{0A4F2C75-88EF-451A-89A2-C630B8EFF8AC}" type="presOf" srcId="{F7C2E22D-0382-4F48-B6DF-B82F7B728DE6}" destId="{4FE1383C-6144-4A4F-8F20-316DE288C443}" srcOrd="0" destOrd="0" presId="urn:microsoft.com/office/officeart/2005/8/layout/list1"/>
    <dgm:cxn modelId="{968AAA82-7E00-47B5-B9CF-5FCC6CF0E9C9}" type="presOf" srcId="{002E8F87-37FD-4044-B17D-3A31C0E7154D}" destId="{0EA3202F-6CE5-4D4F-8E2A-C2BDA079237B}" srcOrd="1" destOrd="0" presId="urn:microsoft.com/office/officeart/2005/8/layout/list1"/>
    <dgm:cxn modelId="{DE743A87-D95D-44DD-BC85-26BEB9C740E7}" srcId="{002E8F87-37FD-4044-B17D-3A31C0E7154D}" destId="{B38B525C-1A7F-4BE8-90ED-8C389EB2F50A}" srcOrd="1" destOrd="0" parTransId="{3E1506A0-0F97-489E-924D-7B3C13FFA39E}" sibTransId="{85EA65CA-D381-4026-BEB7-4382187F6FD1}"/>
    <dgm:cxn modelId="{5FB1387F-A7CF-4287-BD48-797BA5430C2D}" srcId="{002E8F87-37FD-4044-B17D-3A31C0E7154D}" destId="{BED1785F-D920-4FE8-B8D6-D3DB6379A37D}" srcOrd="2" destOrd="0" parTransId="{7F0EFD88-7388-493C-8D12-E6A3F4D33B18}" sibTransId="{858EE94C-7A09-4AE9-B66F-47A8FD124947}"/>
    <dgm:cxn modelId="{778FE1B7-7269-4EB8-83C5-23D9E74131FA}" srcId="{F7C2E22D-0382-4F48-B6DF-B82F7B728DE6}" destId="{002E8F87-37FD-4044-B17D-3A31C0E7154D}" srcOrd="0" destOrd="0" parTransId="{571D7D2C-36BA-413B-822D-AEED912F8163}" sibTransId="{F6390592-A012-46BC-BA64-B5BB17FDD3CE}"/>
    <dgm:cxn modelId="{B57F0F5D-9BEC-4F70-88E2-B166D62FAE01}" srcId="{002E8F87-37FD-4044-B17D-3A31C0E7154D}" destId="{654524C9-E653-4015-895E-E52F3060366A}" srcOrd="0" destOrd="0" parTransId="{7BFBAF56-4641-4AF8-980B-FD1F377D2C5F}" sibTransId="{59EF1FD3-1BB0-439A-90C7-C280EB085EC2}"/>
    <dgm:cxn modelId="{43D0EF6A-CDA2-40B4-91BE-2EC1315A8062}" type="presOf" srcId="{002E8F87-37FD-4044-B17D-3A31C0E7154D}" destId="{901994AA-688A-49E5-8FED-F5390FC34FA9}" srcOrd="0" destOrd="0" presId="urn:microsoft.com/office/officeart/2005/8/layout/list1"/>
    <dgm:cxn modelId="{E3B7663D-A15A-473B-94E3-06A6DE01EF17}" type="presParOf" srcId="{4FE1383C-6144-4A4F-8F20-316DE288C443}" destId="{A776A4BA-429D-4B3F-A69B-5C85B71E1F0F}" srcOrd="0" destOrd="0" presId="urn:microsoft.com/office/officeart/2005/8/layout/list1"/>
    <dgm:cxn modelId="{8EC64EEF-0848-4834-A693-6399E9BA55FA}" type="presParOf" srcId="{A776A4BA-429D-4B3F-A69B-5C85B71E1F0F}" destId="{901994AA-688A-49E5-8FED-F5390FC34FA9}" srcOrd="0" destOrd="0" presId="urn:microsoft.com/office/officeart/2005/8/layout/list1"/>
    <dgm:cxn modelId="{43640DE8-0682-43BD-A3D7-5B6AB5CD5410}" type="presParOf" srcId="{A776A4BA-429D-4B3F-A69B-5C85B71E1F0F}" destId="{0EA3202F-6CE5-4D4F-8E2A-C2BDA079237B}" srcOrd="1" destOrd="0" presId="urn:microsoft.com/office/officeart/2005/8/layout/list1"/>
    <dgm:cxn modelId="{2A9FC945-F26E-49C3-9BA8-A08CDA0FC984}" type="presParOf" srcId="{4FE1383C-6144-4A4F-8F20-316DE288C443}" destId="{EBB2F5DA-F4DB-4271-AABA-84807B07E4F7}" srcOrd="1" destOrd="0" presId="urn:microsoft.com/office/officeart/2005/8/layout/list1"/>
    <dgm:cxn modelId="{EF086343-772D-4DAA-9338-661E55E6930C}" type="presParOf" srcId="{4FE1383C-6144-4A4F-8F20-316DE288C443}" destId="{CD311A5C-56B7-46A6-8551-F72FDDCDD429}" srcOrd="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94AF-5EA6-4870-85D9-2AFC2661EDD2}">
      <dsp:nvSpPr>
        <dsp:cNvPr id="0" name=""/>
        <dsp:cNvSpPr/>
      </dsp:nvSpPr>
      <dsp:spPr>
        <a:xfrm>
          <a:off x="0" y="246135"/>
          <a:ext cx="3018870" cy="1207548"/>
        </a:xfrm>
        <a:prstGeom prst="rect">
          <a:avLst/>
        </a:prstGeom>
        <a:solidFill>
          <a:srgbClr val="245C4F"/>
        </a:solidFill>
        <a:ln w="25400" cap="flat" cmpd="sng" algn="ctr">
          <a:solidFill>
            <a:srgbClr val="245C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Ley General de Desarrollo Social</a:t>
          </a:r>
          <a:endParaRPr lang="es-ES" sz="200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0" y="246135"/>
        <a:ext cx="3018870" cy="1207548"/>
      </dsp:txXfrm>
    </dsp:sp>
    <dsp:sp modelId="{63179785-C9A6-4B0C-87FF-051FBF3FAA8A}">
      <dsp:nvSpPr>
        <dsp:cNvPr id="0" name=""/>
        <dsp:cNvSpPr/>
      </dsp:nvSpPr>
      <dsp:spPr>
        <a:xfrm>
          <a:off x="3096" y="1424497"/>
          <a:ext cx="3018870" cy="2854800"/>
        </a:xfrm>
        <a:prstGeom prst="rect">
          <a:avLst/>
        </a:prstGeom>
        <a:solidFill>
          <a:srgbClr val="DEC9A2">
            <a:alpha val="90000"/>
          </a:srgb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Artículo 69</a:t>
          </a:r>
          <a:endParaRPr lang="es-ES" sz="14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Reconoce a la Contraloría Social como el mecanismo de las beneficiarias, para verificar el cumplimiento de metas y aplicación de recursos públicos asignados a los programas sociales.</a:t>
          </a:r>
        </a:p>
      </dsp:txBody>
      <dsp:txXfrm>
        <a:off x="3096" y="1424497"/>
        <a:ext cx="3018870" cy="2854800"/>
      </dsp:txXfrm>
    </dsp:sp>
    <dsp:sp modelId="{B0A0EAB8-C9F1-4919-B4E8-B8B2866AB556}">
      <dsp:nvSpPr>
        <dsp:cNvPr id="0" name=""/>
        <dsp:cNvSpPr/>
      </dsp:nvSpPr>
      <dsp:spPr>
        <a:xfrm>
          <a:off x="3444608" y="216949"/>
          <a:ext cx="3018870" cy="1207548"/>
        </a:xfrm>
        <a:prstGeom prst="rect">
          <a:avLst/>
        </a:prstGeom>
        <a:solidFill>
          <a:srgbClr val="245C4F"/>
        </a:solidFill>
        <a:ln w="25400" cap="flat" cmpd="sng" algn="ctr">
          <a:solidFill>
            <a:srgbClr val="245C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Reglamento de la Ley General de Desarrollo Social</a:t>
          </a:r>
          <a:endParaRPr lang="es-ES" sz="140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444608" y="216949"/>
        <a:ext cx="3018870" cy="1207548"/>
      </dsp:txXfrm>
    </dsp:sp>
    <dsp:sp modelId="{68693EF9-D0BA-4821-B298-78D25955AE5D}">
      <dsp:nvSpPr>
        <dsp:cNvPr id="0" name=""/>
        <dsp:cNvSpPr/>
      </dsp:nvSpPr>
      <dsp:spPr>
        <a:xfrm>
          <a:off x="3444608" y="1424497"/>
          <a:ext cx="3018870" cy="2854800"/>
        </a:xfrm>
        <a:prstGeom prst="rect">
          <a:avLst/>
        </a:prstGeom>
        <a:solidFill>
          <a:srgbClr val="DEC9A2">
            <a:alpha val="90000"/>
          </a:srgb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Artículo 67</a:t>
          </a:r>
          <a:endParaRPr lang="es-ES" sz="1400" b="1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El Gobierno Federal impulsará la creación de contralorías sociales por parte de los beneficiarios, para verificar la adecuada ejecución de los programas de desarrollo social, correcta aplicación de recursos y cumplimiento de metas.</a:t>
          </a:r>
          <a:endParaRPr lang="es-ES" sz="1400" b="1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444608" y="1424497"/>
        <a:ext cx="3018870" cy="2854800"/>
      </dsp:txXfrm>
    </dsp:sp>
    <dsp:sp modelId="{142A2E66-1B1F-4D76-8EBA-06EC6C7595B3}">
      <dsp:nvSpPr>
        <dsp:cNvPr id="0" name=""/>
        <dsp:cNvSpPr/>
      </dsp:nvSpPr>
      <dsp:spPr>
        <a:xfrm>
          <a:off x="6889216" y="216949"/>
          <a:ext cx="3018870" cy="1207548"/>
        </a:xfrm>
        <a:prstGeom prst="rect">
          <a:avLst/>
        </a:prstGeom>
        <a:solidFill>
          <a:srgbClr val="245C4F"/>
        </a:solidFill>
        <a:ln w="25400" cap="flat" cmpd="sng" algn="ctr">
          <a:solidFill>
            <a:srgbClr val="245C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para la promoción y operación de la CS en los programas federales de desarrollo social</a:t>
          </a:r>
          <a:endParaRPr lang="es-ES" sz="120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6889216" y="216949"/>
        <a:ext cx="3018870" cy="1207548"/>
      </dsp:txXfrm>
    </dsp:sp>
    <dsp:sp modelId="{69DC0088-D301-4471-BB2E-EA5998AB6AD7}">
      <dsp:nvSpPr>
        <dsp:cNvPr id="0" name=""/>
        <dsp:cNvSpPr/>
      </dsp:nvSpPr>
      <dsp:spPr>
        <a:xfrm>
          <a:off x="6886120" y="1424497"/>
          <a:ext cx="3018870" cy="2854800"/>
        </a:xfrm>
        <a:prstGeom prst="rect">
          <a:avLst/>
        </a:prstGeom>
        <a:solidFill>
          <a:srgbClr val="DEC9A2">
            <a:alpha val="90000"/>
          </a:srgb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Definen las bases para la promoción, operación y seguimiento de la Contraloría Social.</a:t>
          </a:r>
          <a:endParaRPr lang="es-ES" sz="14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6886120" y="1424497"/>
        <a:ext cx="301887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317F4-39A7-4C5C-8788-D5A10CEEDBB2}">
      <dsp:nvSpPr>
        <dsp:cNvPr id="0" name=""/>
        <dsp:cNvSpPr/>
      </dsp:nvSpPr>
      <dsp:spPr>
        <a:xfrm>
          <a:off x="2005013" y="195009"/>
          <a:ext cx="2075796" cy="2206433"/>
        </a:xfrm>
        <a:prstGeom prst="rect">
          <a:avLst/>
        </a:prstGeom>
        <a:solidFill>
          <a:srgbClr val="DEC9A2"/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Las realizan el funcionariado público de la AP: entregar y difundir la información, capacitar y asesorar, recopilar informes y atender denuncias.</a:t>
          </a:r>
          <a:endParaRPr lang="es-ES" sz="12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2337140" y="195009"/>
        <a:ext cx="1743668" cy="2206433"/>
      </dsp:txXfrm>
    </dsp:sp>
    <dsp:sp modelId="{2D9DF406-E52A-477D-8F46-8D4C9561DF3F}">
      <dsp:nvSpPr>
        <dsp:cNvPr id="0" name=""/>
        <dsp:cNvSpPr/>
      </dsp:nvSpPr>
      <dsp:spPr>
        <a:xfrm>
          <a:off x="818085" y="0"/>
          <a:ext cx="1458229" cy="1112451"/>
        </a:xfrm>
        <a:prstGeom prst="ellipse">
          <a:avLst/>
        </a:prstGeom>
        <a:solidFill>
          <a:srgbClr val="245C4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Actividades de promoción de CS:</a:t>
          </a:r>
        </a:p>
      </dsp:txBody>
      <dsp:txXfrm>
        <a:off x="1031638" y="162915"/>
        <a:ext cx="1031123" cy="786621"/>
      </dsp:txXfrm>
    </dsp:sp>
    <dsp:sp modelId="{E34A03A9-D5F2-4889-AC3A-6CEF616DD6A0}">
      <dsp:nvSpPr>
        <dsp:cNvPr id="0" name=""/>
        <dsp:cNvSpPr/>
      </dsp:nvSpPr>
      <dsp:spPr>
        <a:xfrm>
          <a:off x="7274262" y="153007"/>
          <a:ext cx="2069787" cy="2060420"/>
        </a:xfrm>
        <a:prstGeom prst="rect">
          <a:avLst/>
        </a:prstGeom>
        <a:solidFill>
          <a:srgbClr val="DEC9A2"/>
        </a:solidFill>
        <a:ln w="254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Formas de organización social constituidos por las personas beneficiarias del programa. Se conformarán por 3 mujeres usuarias de los Centros LIBRE.</a:t>
          </a:r>
          <a:endParaRPr lang="es-ES" sz="12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7605428" y="153007"/>
        <a:ext cx="1738621" cy="2060420"/>
      </dsp:txXfrm>
    </dsp:sp>
    <dsp:sp modelId="{9584A7F7-D979-4D8F-A0C8-6A5FC6B4674D}">
      <dsp:nvSpPr>
        <dsp:cNvPr id="0" name=""/>
        <dsp:cNvSpPr/>
      </dsp:nvSpPr>
      <dsp:spPr>
        <a:xfrm>
          <a:off x="6282873" y="89"/>
          <a:ext cx="1097752" cy="1121648"/>
        </a:xfrm>
        <a:prstGeom prst="ellipse">
          <a:avLst/>
        </a:prstGeom>
        <a:solidFill>
          <a:srgbClr val="245C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Comités de CS</a:t>
          </a:r>
        </a:p>
      </dsp:txBody>
      <dsp:txXfrm>
        <a:off x="6443635" y="164351"/>
        <a:ext cx="776228" cy="793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83CF9-E084-40CB-9B45-548F794D41F1}">
      <dsp:nvSpPr>
        <dsp:cNvPr id="0" name=""/>
        <dsp:cNvSpPr/>
      </dsp:nvSpPr>
      <dsp:spPr>
        <a:xfrm>
          <a:off x="6428011" y="244837"/>
          <a:ext cx="2389641" cy="2657248"/>
        </a:xfrm>
        <a:prstGeom prst="rect">
          <a:avLst/>
        </a:prstGeom>
        <a:solidFill>
          <a:srgbClr val="DEC9A2"/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Encargadas de ejercer los recursos federales (…)</a:t>
          </a:r>
          <a:endParaRPr lang="es-ES" sz="12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6810353" y="244837"/>
        <a:ext cx="2007298" cy="2657248"/>
      </dsp:txXfrm>
    </dsp:sp>
    <dsp:sp modelId="{6D858212-7AEE-4049-8044-29CD08744F49}">
      <dsp:nvSpPr>
        <dsp:cNvPr id="0" name=""/>
        <dsp:cNvSpPr/>
      </dsp:nvSpPr>
      <dsp:spPr>
        <a:xfrm>
          <a:off x="4069437" y="0"/>
          <a:ext cx="2742520" cy="2083379"/>
        </a:xfrm>
        <a:prstGeom prst="ellipse">
          <a:avLst/>
        </a:prstGeom>
        <a:solidFill>
          <a:srgbClr val="245C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Instancias Ejecutoras</a:t>
          </a:r>
        </a:p>
      </dsp:txBody>
      <dsp:txXfrm>
        <a:off x="4471070" y="305104"/>
        <a:ext cx="1939254" cy="1473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1A5C-56B7-46A6-8551-F72FDDCDD429}">
      <dsp:nvSpPr>
        <dsp:cNvPr id="0" name=""/>
        <dsp:cNvSpPr/>
      </dsp:nvSpPr>
      <dsp:spPr>
        <a:xfrm>
          <a:off x="0" y="1261245"/>
          <a:ext cx="10081343" cy="350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6C4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24" tIns="1353820" rIns="782424" bIns="142240" numCol="1" spcCol="1270" anchor="t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Instalación y Operación de </a:t>
          </a:r>
          <a:r>
            <a:rPr lang="es-MX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23 </a:t>
          </a: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Centros LIBRE</a:t>
          </a:r>
          <a:endParaRPr lang="es-MX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20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Comités de Contraloría Social:</a:t>
          </a: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</a:t>
          </a:r>
          <a:r>
            <a:rPr lang="es-MX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23, </a:t>
          </a:r>
          <a:r>
            <a:rPr lang="es-MX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uno en cada Centro LIBRE</a:t>
          </a:r>
        </a:p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20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Presupuesto a vigilar:</a:t>
          </a:r>
          <a:r>
            <a:rPr lang="es-MX" sz="2000" b="1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</a:t>
          </a:r>
          <a:r>
            <a:rPr lang="es-MX" sz="2000" b="1" kern="1200" dirty="0" smtClean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$728,000.00 por cada Centro LIBRE</a:t>
          </a:r>
          <a:endParaRPr lang="es-MX" sz="2000" b="1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0" y="1261245"/>
        <a:ext cx="10081343" cy="3505985"/>
      </dsp:txXfrm>
    </dsp:sp>
    <dsp:sp modelId="{0EA3202F-6CE5-4D4F-8E2A-C2BDA079237B}">
      <dsp:nvSpPr>
        <dsp:cNvPr id="0" name=""/>
        <dsp:cNvSpPr/>
      </dsp:nvSpPr>
      <dsp:spPr>
        <a:xfrm>
          <a:off x="1182934" y="172039"/>
          <a:ext cx="7056940" cy="839014"/>
        </a:xfrm>
        <a:prstGeom prst="roundRect">
          <a:avLst/>
        </a:prstGeom>
        <a:solidFill>
          <a:srgbClr val="D6C498"/>
        </a:solidFill>
        <a:ln w="25400" cap="flat" cmpd="sng" algn="ctr">
          <a:solidFill>
            <a:srgbClr val="D6C4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6" tIns="0" rIns="2667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solidFill>
                <a:srgbClr val="68273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RESPONSABILIDAD DEL COMITÉ</a:t>
          </a:r>
          <a:endParaRPr lang="es-MX" sz="3200" b="1" kern="1200" dirty="0">
            <a:solidFill>
              <a:srgbClr val="68273A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223891" y="212996"/>
        <a:ext cx="6975026" cy="75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76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72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ED6DFE0-3B33-83FC-1D53-B244527B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>
            <a:extLst>
              <a:ext uri="{FF2B5EF4-FFF2-40B4-BE49-F238E27FC236}">
                <a16:creationId xmlns:a16="http://schemas.microsoft.com/office/drawing/2014/main" id="{20D2D59F-302B-BC68-E6E6-CF71A2948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>
            <a:extLst>
              <a:ext uri="{FF2B5EF4-FFF2-40B4-BE49-F238E27FC236}">
                <a16:creationId xmlns:a16="http://schemas.microsoft.com/office/drawing/2014/main" id="{28FBB7DD-5F35-6AC2-8CBE-A19A85B027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45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63D269FF-7CB9-2043-F193-F3FC499C2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>
            <a:extLst>
              <a:ext uri="{FF2B5EF4-FFF2-40B4-BE49-F238E27FC236}">
                <a16:creationId xmlns:a16="http://schemas.microsoft.com/office/drawing/2014/main" id="{66ADA4F3-DC4D-2174-2268-505691A20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>
            <a:extLst>
              <a:ext uri="{FF2B5EF4-FFF2-40B4-BE49-F238E27FC236}">
                <a16:creationId xmlns:a16="http://schemas.microsoft.com/office/drawing/2014/main" id="{6C96734C-5A6E-783C-C2DB-ED31F38574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04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C3CEEB2F-DC80-5ADB-1B68-4F20918D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>
            <a:extLst>
              <a:ext uri="{FF2B5EF4-FFF2-40B4-BE49-F238E27FC236}">
                <a16:creationId xmlns:a16="http://schemas.microsoft.com/office/drawing/2014/main" id="{37064BAC-89A9-E88E-49D8-E2CA55604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>
            <a:extLst>
              <a:ext uri="{FF2B5EF4-FFF2-40B4-BE49-F238E27FC236}">
                <a16:creationId xmlns:a16="http://schemas.microsoft.com/office/drawing/2014/main" id="{099870BB-532C-FDDF-4699-1DAB31220F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32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632CC47B-5D34-274E-308C-8FFF445E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>
            <a:extLst>
              <a:ext uri="{FF2B5EF4-FFF2-40B4-BE49-F238E27FC236}">
                <a16:creationId xmlns:a16="http://schemas.microsoft.com/office/drawing/2014/main" id="{23845A55-8FA8-8477-6AFE-1A259E7FF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" name="Google Shape;49;p3:notes">
            <a:extLst>
              <a:ext uri="{FF2B5EF4-FFF2-40B4-BE49-F238E27FC236}">
                <a16:creationId xmlns:a16="http://schemas.microsoft.com/office/drawing/2014/main" id="{CE57BF81-E707-5A53-29CB-ECFFC322E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33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838200" y="1874425"/>
            <a:ext cx="5635486" cy="85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3200"/>
              <a:buFont typeface="Noto Sans"/>
              <a:buNone/>
              <a:defRPr sz="3200" b="1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838200" y="3062965"/>
            <a:ext cx="5131904" cy="131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1931"/>
              </a:buClr>
              <a:buSzPts val="2400"/>
              <a:buNone/>
              <a:defRPr sz="24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17" name="Google Shape;17;p6"/>
          <p:cNvCxnSpPr/>
          <p:nvPr/>
        </p:nvCxnSpPr>
        <p:spPr>
          <a:xfrm>
            <a:off x="838200" y="2905672"/>
            <a:ext cx="5131904" cy="0"/>
          </a:xfrm>
          <a:prstGeom prst="straightConnector1">
            <a:avLst/>
          </a:prstGeom>
          <a:noFill/>
          <a:ln w="19050" cap="flat" cmpd="sng">
            <a:solidFill>
              <a:srgbClr val="AC801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760513" y="317600"/>
            <a:ext cx="5840896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  <a:defRPr sz="2800" b="1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60952" y="475256"/>
            <a:ext cx="5840896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  <a:defRPr sz="2800" b="1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dec.buengobierno.gob.mx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/search?q=secretaria+de+igualdad+jalisco&amp;rlz=1C1ALOY_esMX944MX944&amp;oq=secretaria+de+igualdad+jalisco&amp;gs_lcrp=EgZjaHJvbWUqCggAEAAY4wIYgAQyCggAEAAY4wIYgAQyDQgBEC4YrwEYxwEYgAQyCAgCEAAYFhgeMggIAxAAGBYYHjIGCAQQRRg90gEJMTE3MjNqMGo3qAIAsAIA&amp;sourceid=chrome&amp;ie=UTF-8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1101578" y="466088"/>
            <a:ext cx="10049759" cy="25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3200"/>
              <a:buFont typeface="Noto Sans"/>
              <a:buNone/>
            </a:pP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 smtClean="0"/>
              <a:t>Programa </a:t>
            </a:r>
            <a:r>
              <a:rPr lang="es-MX" sz="4000" dirty="0"/>
              <a:t>de Atención Integral para el Bienestar de las Mujeres</a:t>
            </a:r>
            <a:br>
              <a:rPr lang="es-MX" sz="4000" dirty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 smtClean="0"/>
              <a:t>PAIBIM</a:t>
            </a:r>
            <a:endParaRPr sz="40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subTitle" idx="1"/>
          </p:nvPr>
        </p:nvSpPr>
        <p:spPr>
          <a:xfrm>
            <a:off x="768928" y="3053122"/>
            <a:ext cx="7211290" cy="131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400"/>
              <a:buNone/>
            </a:pPr>
            <a:r>
              <a:rPr lang="es-MX" sz="4800" dirty="0"/>
              <a:t>Contraloría Social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9615FA95-2222-D9A7-DB59-A81EEE26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62" y="5552387"/>
            <a:ext cx="1426429" cy="4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6" y="230418"/>
            <a:ext cx="1969247" cy="4713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638" y="5310434"/>
            <a:ext cx="1024217" cy="713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85" y="1079600"/>
            <a:ext cx="10572505" cy="655298"/>
          </a:xfrm>
        </p:spPr>
        <p:txBody>
          <a:bodyPr/>
          <a:lstStyle/>
          <a:p>
            <a:pPr algn="just"/>
            <a:r>
              <a:rPr lang="es-MX" sz="4000" dirty="0">
                <a:latin typeface="Nutmeg Light" panose="00000300000000000000" pitchFamily="2" charset="0"/>
              </a:rPr>
              <a:t>Servicios del Centro LIBRE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649" t="33616" r="28080" b="35348"/>
          <a:stretch/>
        </p:blipFill>
        <p:spPr>
          <a:xfrm>
            <a:off x="2452255" y="1734898"/>
            <a:ext cx="9149827" cy="36897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85" y="176071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85" y="1121163"/>
            <a:ext cx="10572505" cy="655298"/>
          </a:xfrm>
        </p:spPr>
        <p:txBody>
          <a:bodyPr/>
          <a:lstStyle/>
          <a:p>
            <a:pPr algn="just"/>
            <a:r>
              <a:rPr lang="es-MX" dirty="0">
                <a:latin typeface="Nutmeg Light" panose="00000300000000000000" pitchFamily="2" charset="0"/>
              </a:rPr>
              <a:t>Cada Centro LIBRE contará con un equipo operativo conformado por </a:t>
            </a:r>
            <a:r>
              <a:rPr lang="es-MX" u="sng" dirty="0">
                <a:latin typeface="Nutmeg Light" panose="00000300000000000000" pitchFamily="2" charset="0"/>
              </a:rPr>
              <a:t>una persona responsable por cada uno de los servicios</a:t>
            </a:r>
            <a:r>
              <a:rPr lang="es-MX" dirty="0">
                <a:latin typeface="Nutmeg Light" panose="00000300000000000000" pitchFamily="2" charset="0"/>
              </a:rPr>
              <a:t>, en total cinco personas: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14393" y="2158927"/>
            <a:ext cx="10764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600" dirty="0">
              <a:latin typeface="Nutmeg Light" panose="00000300000000000000" pitchFamily="2" charset="0"/>
            </a:endParaRP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r>
              <a:rPr lang="es-MX" sz="2000" dirty="0" smtClean="0">
                <a:latin typeface="Nutmeg Light" panose="00000300000000000000" pitchFamily="2" charset="0"/>
              </a:rPr>
              <a:t>Promotora </a:t>
            </a:r>
            <a:r>
              <a:rPr lang="es-MX" sz="2000" dirty="0">
                <a:latin typeface="Nutmeg Light" panose="00000300000000000000" pitchFamily="2" charset="0"/>
              </a:rPr>
              <a:t>de Redes Comunitarias y Coordinadora del Centro </a:t>
            </a:r>
            <a:r>
              <a:rPr lang="es-MX" sz="2000" dirty="0" smtClean="0">
                <a:latin typeface="Nutmeg Light" panose="00000300000000000000" pitchFamily="2" charset="0"/>
              </a:rPr>
              <a:t>LIBRE.</a:t>
            </a: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endParaRPr lang="es-MX" sz="2000" dirty="0" smtClean="0">
              <a:latin typeface="Nutmeg Light" panose="00000300000000000000" pitchFamily="2" charset="0"/>
            </a:endParaRP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r>
              <a:rPr lang="es-MX" sz="2000" dirty="0" smtClean="0">
                <a:latin typeface="Nutmeg Light" panose="00000300000000000000" pitchFamily="2" charset="0"/>
              </a:rPr>
              <a:t>Promotora </a:t>
            </a:r>
            <a:r>
              <a:rPr lang="es-MX" sz="2000" dirty="0">
                <a:latin typeface="Nutmeg Light" panose="00000300000000000000" pitchFamily="2" charset="0"/>
              </a:rPr>
              <a:t>de los Derechos de las mujeres y de su empoderamiento y </a:t>
            </a:r>
            <a:r>
              <a:rPr lang="es-MX" sz="2000" dirty="0" smtClean="0">
                <a:latin typeface="Nutmeg Light" panose="00000300000000000000" pitchFamily="2" charset="0"/>
              </a:rPr>
              <a:t>autonomía.</a:t>
            </a: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r>
              <a:rPr lang="es-MX" sz="2000" dirty="0" smtClean="0">
                <a:latin typeface="Nutmeg Light" panose="00000300000000000000" pitchFamily="2" charset="0"/>
              </a:rPr>
              <a:t>Promotora </a:t>
            </a:r>
            <a:r>
              <a:rPr lang="es-MX" sz="2000" dirty="0">
                <a:latin typeface="Nutmeg Light" panose="00000300000000000000" pitchFamily="2" charset="0"/>
              </a:rPr>
              <a:t>del cambio cultural y prevención de </a:t>
            </a:r>
            <a:r>
              <a:rPr lang="es-MX" sz="2000" dirty="0" smtClean="0">
                <a:latin typeface="Nutmeg Light" panose="00000300000000000000" pitchFamily="2" charset="0"/>
              </a:rPr>
              <a:t>violencias.</a:t>
            </a: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endParaRPr lang="es-MX" sz="2000" dirty="0" smtClean="0">
              <a:latin typeface="Nutmeg Light" panose="00000300000000000000" pitchFamily="2" charset="0"/>
            </a:endParaRP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r>
              <a:rPr lang="es-MX" sz="2000" dirty="0" smtClean="0">
                <a:latin typeface="Nutmeg Light" panose="00000300000000000000" pitchFamily="2" charset="0"/>
              </a:rPr>
              <a:t>Orientadora </a:t>
            </a:r>
            <a:r>
              <a:rPr lang="es-MX" sz="2000" dirty="0">
                <a:latin typeface="Nutmeg Light" panose="00000300000000000000" pitchFamily="2" charset="0"/>
              </a:rPr>
              <a:t>psicoemocional y promoción de la salud de las </a:t>
            </a:r>
            <a:r>
              <a:rPr lang="es-MX" sz="2000" dirty="0" smtClean="0">
                <a:latin typeface="Nutmeg Light" panose="00000300000000000000" pitchFamily="2" charset="0"/>
              </a:rPr>
              <a:t>mujeres.</a:t>
            </a: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endParaRPr lang="es-MX" sz="2000" dirty="0" smtClean="0">
              <a:latin typeface="Nutmeg Light" panose="00000300000000000000" pitchFamily="2" charset="0"/>
            </a:endParaRPr>
          </a:p>
          <a:p>
            <a:pPr marL="342900" indent="-342900" algn="just">
              <a:buClr>
                <a:srgbClr val="CC9900"/>
              </a:buClr>
              <a:buFont typeface="+mj-lt"/>
              <a:buAutoNum type="arabicPeriod"/>
            </a:pPr>
            <a:r>
              <a:rPr lang="es-MX" sz="2000" dirty="0" smtClean="0">
                <a:latin typeface="Nutmeg Light" panose="00000300000000000000" pitchFamily="2" charset="0"/>
              </a:rPr>
              <a:t>Consejera </a:t>
            </a:r>
            <a:r>
              <a:rPr lang="es-MX" sz="2000" dirty="0">
                <a:latin typeface="Nutmeg Light" panose="00000300000000000000" pitchFamily="2" charset="0"/>
              </a:rPr>
              <a:t>jurídica y atención de las violencias.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sz="3200" dirty="0"/>
              <a:t>Contraloría Social</a:t>
            </a:r>
            <a:endParaRPr sz="3200" dirty="0"/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65B2113D-CD8A-0C16-103F-24491C4E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002F1E25-F4DA-4A84-BE05-2430F1F14390}"/>
              </a:ext>
            </a:extLst>
          </p:cNvPr>
          <p:cNvSpPr txBox="1">
            <a:spLocks/>
          </p:cNvSpPr>
          <p:nvPr/>
        </p:nvSpPr>
        <p:spPr>
          <a:xfrm>
            <a:off x="896056" y="793785"/>
            <a:ext cx="10077253" cy="43281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es-MX" sz="2000" b="1" dirty="0">
                <a:solidFill>
                  <a:srgbClr val="BC945A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¿Qué es?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es-MX" sz="2000" b="1" dirty="0">
                <a:solidFill>
                  <a:srgbClr val="BC945A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solidFill>
                  <a:srgbClr val="000000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Es un mecanismo de vigilancia ciudadana que previene irregularidades en el desarrollo de los programas y vigila que la entrega de los apoyos sea honesta y transparente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endParaRPr lang="es-MX" sz="2000" b="1" dirty="0">
              <a:solidFill>
                <a:srgbClr val="BC945A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endParaRPr lang="es-MX" sz="2000" b="1" dirty="0">
              <a:solidFill>
                <a:srgbClr val="BC945A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es-MX" sz="2000" b="1" dirty="0">
                <a:solidFill>
                  <a:srgbClr val="BC945A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Objetivo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solidFill>
                  <a:srgbClr val="000000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Asegurar que los programas sociales se ejecuten de manera transparente, eficiente y conforme a la ley, previniendo irregularidades y promoviendo la participación ciudadana en la vigilancia de los recursos públicos. En esencia, busca fortalecer la confianza en la gestión pública y garantizar que los beneficios sociales lleguen a quienes realmente los necesitan.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458328AC-CE50-3964-EBCC-E7138278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>
            <a:extLst>
              <a:ext uri="{FF2B5EF4-FFF2-40B4-BE49-F238E27FC236}">
                <a16:creationId xmlns:a16="http://schemas.microsoft.com/office/drawing/2014/main" id="{036EF1B8-46C6-9AB5-3F9C-0248DFF97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/>
              <a:t>Marco Normativo</a:t>
            </a:r>
            <a:endParaRPr dirty="0"/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01B8294A-4E7F-3FE0-FDE9-3167F229E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4ABE4F-7421-0B67-C1BC-138E0F65C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409269"/>
              </p:ext>
            </p:extLst>
          </p:nvPr>
        </p:nvGraphicFramePr>
        <p:xfrm>
          <a:off x="1148882" y="977560"/>
          <a:ext cx="9908087" cy="449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7AADBDFA-9496-6124-DCDD-2A604A8B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>
            <a:extLst>
              <a:ext uri="{FF2B5EF4-FFF2-40B4-BE49-F238E27FC236}">
                <a16:creationId xmlns:a16="http://schemas.microsoft.com/office/drawing/2014/main" id="{26CFF3EB-1381-072E-89F5-FB154A3EE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/>
              <a:t>Contraloría Social</a:t>
            </a:r>
            <a:endParaRPr dirty="0"/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8DECC164-6F68-1293-F866-88F0A4497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Marcador de contenido 14">
            <a:extLst>
              <a:ext uri="{FF2B5EF4-FFF2-40B4-BE49-F238E27FC236}">
                <a16:creationId xmlns:a16="http://schemas.microsoft.com/office/drawing/2014/main" id="{EAD2459D-E291-1AFE-386C-2891003B6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68937"/>
              </p:ext>
            </p:extLst>
          </p:nvPr>
        </p:nvGraphicFramePr>
        <p:xfrm>
          <a:off x="726421" y="951663"/>
          <a:ext cx="11201315" cy="256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Marcador de contenido 14">
            <a:extLst>
              <a:ext uri="{FF2B5EF4-FFF2-40B4-BE49-F238E27FC236}">
                <a16:creationId xmlns:a16="http://schemas.microsoft.com/office/drawing/2014/main" id="{EDE6896A-A4A1-20B7-6EF9-1E923275B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88957"/>
              </p:ext>
            </p:extLst>
          </p:nvPr>
        </p:nvGraphicFramePr>
        <p:xfrm>
          <a:off x="830662" y="3068782"/>
          <a:ext cx="10992831" cy="341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B8DC-5292-5FDE-59B7-62757E1C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45F9C36-3ABD-2A85-F99A-03F7C6582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170879"/>
              </p:ext>
            </p:extLst>
          </p:nvPr>
        </p:nvGraphicFramePr>
        <p:xfrm>
          <a:off x="1071078" y="706581"/>
          <a:ext cx="10081343" cy="491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oogle Shape;51;p3">
            <a:extLst>
              <a:ext uri="{FF2B5EF4-FFF2-40B4-BE49-F238E27FC236}">
                <a16:creationId xmlns:a16="http://schemas.microsoft.com/office/drawing/2014/main" id="{C5F033BB-7D33-7641-6ABD-B4D6BB3EB2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/>
              <a:t>Datos generales del Programa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E66CB93A-A7D4-8A28-A89C-BEC9656C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>
            <a:extLst>
              <a:ext uri="{FF2B5EF4-FFF2-40B4-BE49-F238E27FC236}">
                <a16:creationId xmlns:a16="http://schemas.microsoft.com/office/drawing/2014/main" id="{4FDCBE06-2DDB-AAAD-6D57-241405F0C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/>
              <a:t>Comités de Contraloría Social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02FFEB-F6D5-7456-AF7A-F4619746BD85}"/>
              </a:ext>
            </a:extLst>
          </p:cNvPr>
          <p:cNvSpPr txBox="1"/>
          <p:nvPr/>
        </p:nvSpPr>
        <p:spPr>
          <a:xfrm>
            <a:off x="360352" y="1531863"/>
            <a:ext cx="10744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Son el mecanismo de las usuarias para que, de manera organizada, verifiquen el cumplimiento de la instalación o fortalecimiento de los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utmeg Light" panose="00000300000000000000" pitchFamily="2" charset="0"/>
              </a:rPr>
              <a:t>Centros LIBRE</a:t>
            </a:r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la ejecución del componente, los servicios que ahí se brindan y la correcta aplicación de los recursos asignados al proyecto.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1BD677-0873-8207-8138-9BB72F2194E9}"/>
              </a:ext>
            </a:extLst>
          </p:cNvPr>
          <p:cNvSpPr txBox="1"/>
          <p:nvPr/>
        </p:nvSpPr>
        <p:spPr>
          <a:xfrm>
            <a:off x="362788" y="2515343"/>
            <a:ext cx="49886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solidFill>
                  <a:srgbClr val="9A793E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Derechos: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Solicitar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información del Programa y de los </a:t>
            </a:r>
            <a:r>
              <a:rPr lang="en-US" sz="1400" b="1" dirty="0">
                <a:solidFill>
                  <a:srgbClr val="BC945A"/>
                </a:solidFill>
                <a:latin typeface="Nutmeg Light" panose="00000300000000000000" pitchFamily="2" charset="0"/>
              </a:rPr>
              <a:t>Centros LIBRE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a la Secretaría de las Mujeres (Mujeres) en su calidad de instancia normativa y a la IMEF como instancia ejecutora;</a:t>
            </a:r>
            <a:endParaRPr lang="en-US" sz="14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Conocer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las características y tipos de apoyo del PAIBIM, en específico del componente: </a:t>
            </a:r>
            <a:r>
              <a:rPr lang="es-MX" b="0" i="1" dirty="0">
                <a:solidFill>
                  <a:srgbClr val="1A3A31"/>
                </a:solidFill>
                <a:effectLst/>
                <a:latin typeface="Nutmeg Light" panose="00000300000000000000" pitchFamily="2" charset="0"/>
              </a:rPr>
              <a:t>C1_Componente Centros LIBRE.</a:t>
            </a:r>
            <a:endParaRPr lang="en-US" sz="1400" i="1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Localizar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el expediente técnico del </a:t>
            </a:r>
            <a:r>
              <a:rPr lang="en-US" sz="1400" b="1" dirty="0">
                <a:solidFill>
                  <a:srgbClr val="BC945A"/>
                </a:solidFill>
                <a:latin typeface="Nutmeg Light" panose="00000300000000000000" pitchFamily="2" charset="0"/>
              </a:rPr>
              <a:t>Centro LIBRE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que se instala.</a:t>
            </a:r>
            <a:endParaRPr lang="en-US" sz="14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5630E5-B7ED-8CCF-CA69-242064F1270D}"/>
              </a:ext>
            </a:extLst>
          </p:cNvPr>
          <p:cNvSpPr txBox="1"/>
          <p:nvPr/>
        </p:nvSpPr>
        <p:spPr>
          <a:xfrm>
            <a:off x="6125629" y="2508933"/>
            <a:ext cx="4988660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1400" b="1" dirty="0">
                <a:solidFill>
                  <a:srgbClr val="9A793E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Obligaciones:</a:t>
            </a:r>
            <a:endParaRPr lang="es-MX" sz="1400" dirty="0">
              <a:solidFill>
                <a:schemeClr val="accent6">
                  <a:lumMod val="50000"/>
                </a:schemeClr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endParaRPr lang="en-US" sz="1400" dirty="0">
              <a:solidFill>
                <a:schemeClr val="accent6">
                  <a:lumMod val="50000"/>
                </a:schemeClr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Vigilar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que el ejercicio de los recursos públicos para la instalación y fortalecimiento de los </a:t>
            </a:r>
            <a:r>
              <a:rPr lang="en-US" sz="1400" b="1" dirty="0">
                <a:solidFill>
                  <a:srgbClr val="BC945A"/>
                </a:solidFill>
                <a:latin typeface="Nutmeg Light" panose="00000300000000000000" pitchFamily="2" charset="0"/>
              </a:rPr>
              <a:t>Centros LIBRE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sea oportuno y transparente en apego a lo establecido en los Lineamientos del PAIBIM;</a:t>
            </a:r>
            <a:endParaRPr lang="en-US" sz="14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Verificar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que se cumpla con el periodo de ejecución y exista la documentación probatoria;</a:t>
            </a:r>
            <a:endParaRPr lang="en-US" sz="14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Registrar</a:t>
            </a:r>
            <a:r>
              <a:rPr lang="es-MX" sz="1400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en los diferentes formatos los resultados de las actividades de Contraloría Social, así como dar seguimiento, acompañamiento y difusión de las mismas.</a:t>
            </a:r>
            <a:endParaRPr lang="en-US" sz="14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Imagen 3" descr="Logotipo">
            <a:extLst>
              <a:ext uri="{FF2B5EF4-FFF2-40B4-BE49-F238E27FC236}">
                <a16:creationId xmlns:a16="http://schemas.microsoft.com/office/drawing/2014/main" id="{B030D5BF-868C-DEC5-ECEB-3E02AC4D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F261CB54-3F25-8AEE-54FD-4B375619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>
            <a:extLst>
              <a:ext uri="{FF2B5EF4-FFF2-40B4-BE49-F238E27FC236}">
                <a16:creationId xmlns:a16="http://schemas.microsoft.com/office/drawing/2014/main" id="{86C63E37-1DFE-869E-DEF1-5460A7709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/>
              <a:t>Quejas y denuncias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1B01C9-C05E-D377-DC97-7DE172855BC5}"/>
              </a:ext>
            </a:extLst>
          </p:cNvPr>
          <p:cNvSpPr txBox="1"/>
          <p:nvPr/>
        </p:nvSpPr>
        <p:spPr>
          <a:xfrm>
            <a:off x="356189" y="1572761"/>
            <a:ext cx="11479619" cy="369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s-MX" sz="1600" b="1" kern="1200" dirty="0">
                <a:solidFill>
                  <a:srgbClr val="BC94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Secretaría Anticorrupción y Buen Gobierno: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6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635" algn="just">
              <a:lnSpc>
                <a:spcPct val="115000"/>
              </a:lnSpc>
              <a:spcAft>
                <a:spcPts val="800"/>
              </a:spcAft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denuncias podrán realizarse a través del Sistema Integral de Denuncias Ciudadanas (SIDEC) en la liga 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https://sidec.buengobierno.gob.mx/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las 24 horas del día, los 365 días del año; o mediante escrito presentado en la Secretaría Anticorrupción y Buen Gobierno, ubicada en Avenida Insurgentes Sur 1735, Colonia Guadalupe </a:t>
            </a:r>
            <a:r>
              <a:rPr lang="es-MX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Inn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C. P. 01020, Alcaldía Álvaro Obregón, Ciudad de México.</a:t>
            </a:r>
          </a:p>
          <a:p>
            <a:pPr marL="449580" indent="635" algn="just">
              <a:lnSpc>
                <a:spcPct val="115000"/>
              </a:lnSpc>
              <a:spcAft>
                <a:spcPts val="800"/>
              </a:spcAft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marL="449580" indent="635" algn="just">
              <a:lnSpc>
                <a:spcPct val="115000"/>
              </a:lnSpc>
              <a:spcAft>
                <a:spcPts val="800"/>
              </a:spcAft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caso de requerir asesoría en la presentación de denuncias, podrán comunicarse a los teléfonos 55 2000 2000 y al número gratuito 800 112 87 00.</a:t>
            </a:r>
          </a:p>
          <a:p>
            <a:pPr algn="just"/>
            <a:endParaRPr lang="es-MX" sz="11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BB2C82CA-6323-63BC-556B-F3BEC815A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2713">
            <a:off x="1097015" y="3610522"/>
            <a:ext cx="5150989" cy="0"/>
          </a:xfrm>
          <a:prstGeom prst="line">
            <a:avLst/>
          </a:prstGeom>
          <a:ln w="19050" cap="rnd">
            <a:solidFill>
              <a:srgbClr val="AC801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sz="933"/>
          </a:p>
        </p:txBody>
      </p:sp>
      <p:sp>
        <p:nvSpPr>
          <p:cNvPr id="4" name="TextBox 4"/>
          <p:cNvSpPr txBox="1"/>
          <p:nvPr/>
        </p:nvSpPr>
        <p:spPr>
          <a:xfrm>
            <a:off x="1097033" y="2903393"/>
            <a:ext cx="6767959" cy="41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s-MX" sz="2800" b="1">
                <a:solidFill>
                  <a:srgbClr val="6819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¡Gracias por su atención!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4021" y="4043591"/>
            <a:ext cx="6767959" cy="41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s-MX" sz="2800" dirty="0" smtClean="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Espacio de Diálogo</a:t>
            </a:r>
            <a:endParaRPr lang="es-MX" sz="2800" dirty="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5" y="27709"/>
            <a:ext cx="9852069" cy="2425600"/>
          </a:xfrm>
        </p:spPr>
        <p:txBody>
          <a:bodyPr/>
          <a:lstStyle/>
          <a:p>
            <a:r>
              <a:rPr lang="es-MX" sz="4800" b="0" dirty="0"/>
              <a:t>Secretaría de Igualdad Sustantiva entre Mujeres y Hombres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20436" y="2453309"/>
            <a:ext cx="10764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0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Somos el Mecanismo </a:t>
            </a:r>
            <a:r>
              <a:rPr lang="es-MX" sz="2000" b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para el Adelanto de las Mujeres en el estado de Jalisco, impulsamos acciones que permitan hacer efectivo el derecho a la igualdad entre mujeres y hombres en Jalisco mediante la implementación de una política estatal de desarrollo con perspectiva de género y enfoque de derechos humanos, a través de la cual se aseguren el acceso de las mujeres y niñas jaliscienses a los recursos y beneficios del desarrollo y a una vida libre de violencia de género.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 smtClean="0"/>
              <a:t>Servicios</a:t>
            </a:r>
            <a:endParaRPr dirty="0"/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65B2113D-CD8A-0C16-103F-24491C4E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002F1E25-F4DA-4A84-BE05-2430F1F14390}"/>
              </a:ext>
            </a:extLst>
          </p:cNvPr>
          <p:cNvSpPr txBox="1">
            <a:spLocks/>
          </p:cNvSpPr>
          <p:nvPr/>
        </p:nvSpPr>
        <p:spPr>
          <a:xfrm>
            <a:off x="1036948" y="1280806"/>
            <a:ext cx="10077253" cy="43281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Brindamos a </a:t>
            </a:r>
            <a:r>
              <a:rPr lang="es-MX" sz="2000" b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todas las mujeres una atención libre de prejuicios con perspectiva de género, a través de la cual </a:t>
            </a:r>
            <a:r>
              <a:rPr lang="es-MX" sz="20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acercamos servicios </a:t>
            </a:r>
            <a:r>
              <a:rPr lang="es-MX" sz="2000" b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 atención, orientación jurídica y psicológica que les permita identificar y salir de cualquier modalidad y expresión de la violencia de </a:t>
            </a:r>
            <a:r>
              <a:rPr lang="es-MX" sz="20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género.</a:t>
            </a:r>
            <a:endParaRPr lang="es-MX" sz="20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879" t="42898" r="12199" b="23200"/>
          <a:stretch/>
        </p:blipFill>
        <p:spPr>
          <a:xfrm>
            <a:off x="1607128" y="3142839"/>
            <a:ext cx="9878291" cy="2479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201" y="5487662"/>
            <a:ext cx="1024217" cy="713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513894" y="223330"/>
            <a:ext cx="7195713" cy="6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</a:pPr>
            <a:r>
              <a:rPr lang="es-MX" dirty="0" smtClean="0"/>
              <a:t>Contacto</a:t>
            </a:r>
            <a:endParaRPr dirty="0"/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65B2113D-CD8A-0C16-103F-24491C4E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" y="322444"/>
            <a:ext cx="1550544" cy="471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002F1E25-F4DA-4A84-BE05-2430F1F14390}"/>
              </a:ext>
            </a:extLst>
          </p:cNvPr>
          <p:cNvSpPr txBox="1">
            <a:spLocks/>
          </p:cNvSpPr>
          <p:nvPr/>
        </p:nvSpPr>
        <p:spPr>
          <a:xfrm>
            <a:off x="1036948" y="1280806"/>
            <a:ext cx="10077253" cy="43281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es-MX" b="1" dirty="0">
                <a:solidFill>
                  <a:schemeClr val="tx1"/>
                </a:solidFill>
                <a:latin typeface="Nutmeg Light" panose="00000300000000000000" pitchFamily="2" charset="0"/>
              </a:rPr>
              <a:t>Si te encuentras en una situación de violencia, o te interesan nuestros servicios de prevención, orientación y atención a mujeres, acércate a la Secretaría de Igualdad Sustantiva entre Mujeres y Hombres (SISEMH) y/o a los módulos de atención municipales.</a:t>
            </a:r>
            <a:endParaRPr lang="es-MX" sz="2000" b="1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Localización - Iconos gratis de mapas y ubi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76" y="4359731"/>
            <a:ext cx="1132897" cy="11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532907" y="4359731"/>
            <a:ext cx="7883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000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Francisco de Quevedo #169, Arcos Vallarta, Guadalajara.</a:t>
            </a:r>
            <a:br>
              <a:rPr lang="es-MX" sz="2000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</a:br>
            <a:r>
              <a:rPr lang="es-MX" sz="2000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Lunes a viernes de 09:00 a 17:00 horas</a:t>
            </a:r>
            <a:br>
              <a:rPr lang="es-MX" sz="2000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</a:br>
            <a:r>
              <a:rPr lang="es-MX" sz="2000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Teléfono:  </a:t>
            </a:r>
            <a:r>
              <a:rPr lang="es-MX" sz="2000" u="sng" dirty="0"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  <a:hlinkClick r:id="rId5"/>
              </a:rPr>
              <a:t>33 3679 2470</a:t>
            </a:r>
            <a:endParaRPr lang="es-MX" sz="2000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5" y="27709"/>
            <a:ext cx="9852069" cy="2425600"/>
          </a:xfrm>
        </p:spPr>
        <p:txBody>
          <a:bodyPr/>
          <a:lstStyle/>
          <a:p>
            <a:pPr algn="ctr"/>
            <a:r>
              <a:rPr lang="es-MX" sz="4800" b="0" dirty="0"/>
              <a:t>Secretaría de </a:t>
            </a:r>
            <a:r>
              <a:rPr lang="es-MX" sz="4800" b="0" dirty="0" smtClean="0"/>
              <a:t>las Mujeres</a:t>
            </a:r>
            <a:endParaRPr lang="es-MX" sz="4800" b="0" dirty="0"/>
          </a:p>
        </p:txBody>
      </p:sp>
      <p:sp>
        <p:nvSpPr>
          <p:cNvPr id="3" name="Rectángulo 2"/>
          <p:cNvSpPr/>
          <p:nvPr/>
        </p:nvSpPr>
        <p:spPr>
          <a:xfrm>
            <a:off x="845128" y="2297668"/>
            <a:ext cx="10764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4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Coordina </a:t>
            </a:r>
            <a:r>
              <a:rPr lang="es-MX" sz="2400" b="1" dirty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las acciones y políticas públicas que se implementan a nivel nacional para promover las condiciones para avanzar hacia una vida libre de violencias para niñas, adolescentes y mujeres en </a:t>
            </a:r>
            <a:r>
              <a:rPr lang="es-MX" sz="2400" b="1" dirty="0" smtClean="0">
                <a:solidFill>
                  <a:schemeClr val="tx1"/>
                </a:solidFill>
                <a:latin typeface="Nutmeg Light" panose="00000300000000000000" pitchFamily="2" charset="0"/>
                <a:ea typeface="Noto Sans" panose="020B0502040504020204" pitchFamily="34"/>
                <a:cs typeface="Noto Sans" panose="020B0502040504020204" pitchFamily="34"/>
              </a:rPr>
              <a:t>México.</a:t>
            </a:r>
            <a:endParaRPr lang="es-MX" sz="2400" b="1" dirty="0">
              <a:solidFill>
                <a:schemeClr val="tx1"/>
              </a:solidFill>
              <a:latin typeface="Nutmeg Light" panose="00000300000000000000" pitchFamily="2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5" y="27709"/>
            <a:ext cx="9852069" cy="2425600"/>
          </a:xfrm>
        </p:spPr>
        <p:txBody>
          <a:bodyPr/>
          <a:lstStyle/>
          <a:p>
            <a:pPr algn="ctr"/>
            <a:r>
              <a:rPr lang="es-MX" sz="4800" b="0" dirty="0" smtClean="0"/>
              <a:t>PAIBIM</a:t>
            </a:r>
            <a:endParaRPr lang="es-MX" sz="4800" b="0" dirty="0"/>
          </a:p>
        </p:txBody>
      </p:sp>
      <p:sp>
        <p:nvSpPr>
          <p:cNvPr id="3" name="Rectángulo 2"/>
          <p:cNvSpPr/>
          <p:nvPr/>
        </p:nvSpPr>
        <p:spPr>
          <a:xfrm>
            <a:off x="1288472" y="2453309"/>
            <a:ext cx="10764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Nutmeg Light" panose="00000300000000000000" pitchFamily="2" charset="0"/>
              </a:rPr>
              <a:t>Programa de Atención Integral para el Bienestar de </a:t>
            </a:r>
            <a:r>
              <a:rPr lang="es-MX" sz="3600" b="1" dirty="0" smtClean="0">
                <a:solidFill>
                  <a:schemeClr val="tx1"/>
                </a:solidFill>
                <a:latin typeface="Nutmeg Light" panose="00000300000000000000" pitchFamily="2" charset="0"/>
              </a:rPr>
              <a:t>las Mujeres</a:t>
            </a:r>
            <a:endParaRPr lang="es-MX" sz="3600" b="1" dirty="0">
              <a:solidFill>
                <a:schemeClr val="tx1"/>
              </a:solidFill>
              <a:latin typeface="Nutmeg Light" panose="000003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8145" y="912214"/>
            <a:ext cx="107649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latin typeface="Nutmeg Light" panose="00000300000000000000" pitchFamily="2" charset="0"/>
              </a:rPr>
              <a:t>Este programa tiene como objetivo brindar servicios de atención integral a las mujeres que contribuyan a la promoción y al ejercicio pleno de sus derechos, su autonomía económica, la prevención y atención de las violencias contra las mujeres, el apoyo a la consolidación de redes comunitarias y el cambio cultural.</a:t>
            </a:r>
          </a:p>
          <a:p>
            <a:pPr algn="just"/>
            <a:endParaRPr lang="es-MX" sz="2800" b="1" dirty="0">
              <a:solidFill>
                <a:schemeClr val="tx1"/>
              </a:solidFill>
              <a:latin typeface="Nutmeg Light" panose="00000300000000000000" pitchFamily="2" charset="0"/>
            </a:endParaRPr>
          </a:p>
          <a:p>
            <a:pPr algn="just"/>
            <a:r>
              <a:rPr lang="es-MX" sz="2800" b="1" dirty="0">
                <a:solidFill>
                  <a:schemeClr val="tx1"/>
                </a:solidFill>
                <a:latin typeface="Nutmeg Light" panose="00000300000000000000" pitchFamily="2" charset="0"/>
              </a:rPr>
              <a:t>Con el fin de contribuir al logro de la Igualdad Sustantiva y el acceso de las mujeres a una </a:t>
            </a:r>
            <a:r>
              <a:rPr lang="es-MX" sz="2800" b="1" u="sng" dirty="0">
                <a:solidFill>
                  <a:schemeClr val="tx1"/>
                </a:solidFill>
                <a:latin typeface="Nutmeg Light" panose="00000300000000000000" pitchFamily="2" charset="0"/>
              </a:rPr>
              <a:t>vida libre de violencias</a:t>
            </a:r>
            <a:r>
              <a:rPr lang="es-MX" sz="2800" b="1" dirty="0">
                <a:solidFill>
                  <a:schemeClr val="tx1"/>
                </a:solidFill>
                <a:latin typeface="Nutmeg Light" panose="00000300000000000000" pitchFamily="2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85" y="1079600"/>
            <a:ext cx="10572505" cy="655298"/>
          </a:xfrm>
        </p:spPr>
        <p:txBody>
          <a:bodyPr/>
          <a:lstStyle/>
          <a:p>
            <a:r>
              <a:rPr lang="es-MX" sz="4000" dirty="0">
                <a:latin typeface="Nutmeg Light" panose="00000300000000000000" pitchFamily="2" charset="0"/>
              </a:rPr>
              <a:t>Criterios para la implementación de la estrategia de atención integral</a:t>
            </a:r>
            <a:endParaRPr lang="es-MX" sz="4000" b="0" dirty="0"/>
          </a:p>
        </p:txBody>
      </p:sp>
      <p:sp>
        <p:nvSpPr>
          <p:cNvPr id="3" name="Rectángulo 2"/>
          <p:cNvSpPr/>
          <p:nvPr/>
        </p:nvSpPr>
        <p:spPr>
          <a:xfrm>
            <a:off x="651163" y="1882032"/>
            <a:ext cx="107649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es-MX" sz="3600" dirty="0">
              <a:latin typeface="Nutmeg Light" panose="00000300000000000000" pitchFamily="2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MX" sz="2800" b="1" dirty="0" smtClean="0">
              <a:solidFill>
                <a:srgbClr val="BC945A"/>
              </a:solidFill>
              <a:latin typeface="Nutmeg Light" panose="000003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rgbClr val="BC945A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Instalación </a:t>
            </a:r>
            <a:r>
              <a:rPr lang="es-MX" sz="2800" b="1" dirty="0">
                <a:solidFill>
                  <a:srgbClr val="BC945A"/>
                </a:solidFill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y Operación de los </a:t>
            </a:r>
            <a:r>
              <a:rPr lang="es-MX" sz="2800" b="1" u="sng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Centros </a:t>
            </a:r>
            <a:r>
              <a:rPr lang="es-MX" sz="2800" b="1" u="sng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tmeg Light" panose="000003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LIBRE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45126" y="1773381"/>
            <a:ext cx="10695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Nutmeg Light" panose="00000300000000000000" pitchFamily="2" charset="0"/>
              </a:rPr>
              <a:t>Los</a:t>
            </a:r>
            <a:r>
              <a:rPr lang="es-MX" sz="2400" b="1" dirty="0">
                <a:latin typeface="Nutmeg Light" panose="00000300000000000000" pitchFamily="2" charset="0"/>
              </a:rPr>
              <a:t> </a:t>
            </a:r>
            <a:r>
              <a:rPr lang="es-MX" sz="2400" b="1" dirty="0">
                <a:solidFill>
                  <a:srgbClr val="CC9900"/>
                </a:solidFill>
                <a:latin typeface="Nutmeg Light" panose="00000300000000000000" pitchFamily="2" charset="0"/>
              </a:rPr>
              <a:t>Centros LIBRE</a:t>
            </a:r>
            <a:r>
              <a:rPr lang="es-MX" sz="2400" dirty="0">
                <a:latin typeface="Nutmeg Light" panose="00000300000000000000" pitchFamily="2" charset="0"/>
              </a:rPr>
              <a:t>, tienen como objetivo </a:t>
            </a:r>
            <a:r>
              <a:rPr lang="es-MX" sz="2400" u="sng" dirty="0">
                <a:latin typeface="Nutmeg Light" panose="00000300000000000000" pitchFamily="2" charset="0"/>
              </a:rPr>
              <a:t>llevar atención integral a las mujeres</a:t>
            </a:r>
            <a:r>
              <a:rPr lang="es-MX" sz="2400" dirty="0">
                <a:latin typeface="Nutmeg Light" panose="00000300000000000000" pitchFamily="2" charset="0"/>
              </a:rPr>
              <a:t> en el territorio desde una perspectiva de género, enfoque de derechos humanos, la perspectiva de cuidados que promuevan una transformación cultural en las comunidades. </a:t>
            </a:r>
          </a:p>
          <a:p>
            <a:pPr algn="just"/>
            <a:endParaRPr lang="es-MX" sz="2400" dirty="0">
              <a:latin typeface="Nutmeg Light" panose="000003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01" y="5473807"/>
            <a:ext cx="1024217" cy="713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03" y="5715760"/>
            <a:ext cx="1969247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784</Words>
  <Application>Microsoft Office PowerPoint</Application>
  <PresentationFormat>Panorámica</PresentationFormat>
  <Paragraphs>85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Calibri</vt:lpstr>
      <vt:lpstr>Noto Sans Bold</vt:lpstr>
      <vt:lpstr>Times New Roman</vt:lpstr>
      <vt:lpstr>Play</vt:lpstr>
      <vt:lpstr>Noto Sans</vt:lpstr>
      <vt:lpstr>Nutmeg Light</vt:lpstr>
      <vt:lpstr>Arial</vt:lpstr>
      <vt:lpstr>Wingdings</vt:lpstr>
      <vt:lpstr>Montserrat SemiBold</vt:lpstr>
      <vt:lpstr>Tema de Office</vt:lpstr>
      <vt:lpstr>   Programa de Atención Integral para el Bienestar de las Mujeres  PAIBIM</vt:lpstr>
      <vt:lpstr>Secretaría de Igualdad Sustantiva entre Mujeres y Hombres</vt:lpstr>
      <vt:lpstr>Servicios</vt:lpstr>
      <vt:lpstr>Contacto</vt:lpstr>
      <vt:lpstr>Secretaría de las Mujeres</vt:lpstr>
      <vt:lpstr>PAIBIM</vt:lpstr>
      <vt:lpstr>Presentación de PowerPoint</vt:lpstr>
      <vt:lpstr>Criterios para la implementación de la estrategia de atención integral</vt:lpstr>
      <vt:lpstr>Presentación de PowerPoint</vt:lpstr>
      <vt:lpstr>Servicios del Centro LIBRE</vt:lpstr>
      <vt:lpstr>Cada Centro LIBRE contará con un equipo operativo conformado por una persona responsable por cada uno de los servicios, en total cinco personas:</vt:lpstr>
      <vt:lpstr>Contraloría Social</vt:lpstr>
      <vt:lpstr>Marco Normativo</vt:lpstr>
      <vt:lpstr>Contraloría Social</vt:lpstr>
      <vt:lpstr>Datos generales del Programa</vt:lpstr>
      <vt:lpstr>Comités de Contraloría Social</vt:lpstr>
      <vt:lpstr>Quejas y denuncias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Atención Integral para el Bienestar de las Mujeres  PAIBIM</dc:title>
  <dc:creator>Sebastian Pahez</dc:creator>
  <cp:lastModifiedBy>Karen Nigtenha Ochoa Orozco</cp:lastModifiedBy>
  <cp:revision>50</cp:revision>
  <cp:lastPrinted>2025-07-22T16:43:28Z</cp:lastPrinted>
  <dcterms:created xsi:type="dcterms:W3CDTF">2024-11-25T01:58:12Z</dcterms:created>
  <dcterms:modified xsi:type="dcterms:W3CDTF">2025-10-13T20:15:12Z</dcterms:modified>
</cp:coreProperties>
</file>